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3" r:id="rId1"/>
  </p:sldMasterIdLst>
  <p:notesMasterIdLst>
    <p:notesMasterId r:id="rId3"/>
  </p:notesMasterIdLst>
  <p:handoutMasterIdLst>
    <p:handoutMasterId r:id="rId4"/>
  </p:handoutMasterIdLst>
  <p:sldIdLst>
    <p:sldId id="256" r:id="rId2"/>
  </p:sldIdLst>
  <p:sldSz cx="43891200" cy="32918400"/>
  <p:notesSz cx="6881813"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F259F"/>
    <a:srgbClr val="E1D0F4"/>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5AF5C5-DDA7-40CF-BDC4-2983F12E12C6}" v="76" dt="2025-02-17T16:50:20.126"/>
  </p1510:revLst>
</p1510:revInfo>
</file>

<file path=ppt/tableStyles.xml><?xml version="1.0" encoding="utf-8"?>
<a:tblStyleLst xmlns:a="http://schemas.openxmlformats.org/drawingml/2006/main" def="{5C22544A-7EE6-4342-B048-85BDC9FD1C3A}">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6008" autoAdjust="0"/>
    <p:restoredTop sz="94676" autoAdjust="0"/>
  </p:normalViewPr>
  <p:slideViewPr>
    <p:cSldViewPr>
      <p:cViewPr>
        <p:scale>
          <a:sx n="24" d="100"/>
          <a:sy n="24" d="100"/>
        </p:scale>
        <p:origin x="943" y="-432"/>
      </p:cViewPr>
      <p:guideLst>
        <p:guide orient="horz" pos="10368"/>
        <p:guide pos="13824"/>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87" d="100"/>
          <a:sy n="87" d="100"/>
        </p:scale>
        <p:origin x="3834"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10" Type="http://schemas.microsoft.com/office/2015/10/relationships/revisionInfo" Target="revisionInfo.xml"/><Relationship Id="rId4" Type="http://schemas.openxmlformats.org/officeDocument/2006/relationships/handoutMaster" Target="handoutMasters/handoutMaster1.xml"/><Relationship Id="rId9"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y Heeren" userId="b9b6226669082583" providerId="LiveId" clId="{055AF5C5-DDA7-40CF-BDC4-2983F12E12C6}"/>
    <pc:docChg chg="undo custSel modSld">
      <pc:chgData name="Mary Heeren" userId="b9b6226669082583" providerId="LiveId" clId="{055AF5C5-DDA7-40CF-BDC4-2983F12E12C6}" dt="2025-02-17T16:56:20.141" v="3265" actId="1076"/>
      <pc:docMkLst>
        <pc:docMk/>
      </pc:docMkLst>
      <pc:sldChg chg="addSp delSp modSp mod">
        <pc:chgData name="Mary Heeren" userId="b9b6226669082583" providerId="LiveId" clId="{055AF5C5-DDA7-40CF-BDC4-2983F12E12C6}" dt="2025-02-17T16:56:20.141" v="3265" actId="1076"/>
        <pc:sldMkLst>
          <pc:docMk/>
          <pc:sldMk cId="2251251862" sldId="256"/>
        </pc:sldMkLst>
        <pc:spChg chg="mod">
          <ac:chgData name="Mary Heeren" userId="b9b6226669082583" providerId="LiveId" clId="{055AF5C5-DDA7-40CF-BDC4-2983F12E12C6}" dt="2025-02-17T14:19:59.178" v="11" actId="1076"/>
          <ac:spMkLst>
            <pc:docMk/>
            <pc:sldMk cId="2251251862" sldId="256"/>
            <ac:spMk id="4" creationId="{00000000-0000-0000-0000-000000000000}"/>
          </ac:spMkLst>
        </pc:spChg>
        <pc:spChg chg="del">
          <ac:chgData name="Mary Heeren" userId="b9b6226669082583" providerId="LiveId" clId="{055AF5C5-DDA7-40CF-BDC4-2983F12E12C6}" dt="2025-02-17T14:20:17.997" v="17" actId="478"/>
          <ac:spMkLst>
            <pc:docMk/>
            <pc:sldMk cId="2251251862" sldId="256"/>
            <ac:spMk id="7" creationId="{052E72F9-2EE0-1343-B822-B5C37056E3AC}"/>
          </ac:spMkLst>
        </pc:spChg>
        <pc:spChg chg="del">
          <ac:chgData name="Mary Heeren" userId="b9b6226669082583" providerId="LiveId" clId="{055AF5C5-DDA7-40CF-BDC4-2983F12E12C6}" dt="2025-02-17T14:20:15.144" v="16" actId="478"/>
          <ac:spMkLst>
            <pc:docMk/>
            <pc:sldMk cId="2251251862" sldId="256"/>
            <ac:spMk id="8" creationId="{265C1402-62BD-15D2-971F-42B3382B50B1}"/>
          </ac:spMkLst>
        </pc:spChg>
        <pc:spChg chg="mod">
          <ac:chgData name="Mary Heeren" userId="b9b6226669082583" providerId="LiveId" clId="{055AF5C5-DDA7-40CF-BDC4-2983F12E12C6}" dt="2025-02-17T16:53:34.033" v="3259" actId="1076"/>
          <ac:spMkLst>
            <pc:docMk/>
            <pc:sldMk cId="2251251862" sldId="256"/>
            <ac:spMk id="9" creationId="{DE024D36-1DDE-D6E7-0830-7ED81574BF98}"/>
          </ac:spMkLst>
        </pc:spChg>
        <pc:spChg chg="del mod">
          <ac:chgData name="Mary Heeren" userId="b9b6226669082583" providerId="LiveId" clId="{055AF5C5-DDA7-40CF-BDC4-2983F12E12C6}" dt="2025-02-17T14:22:23.522" v="39" actId="478"/>
          <ac:spMkLst>
            <pc:docMk/>
            <pc:sldMk cId="2251251862" sldId="256"/>
            <ac:spMk id="10" creationId="{00000000-0000-0000-0000-000000000000}"/>
          </ac:spMkLst>
        </pc:spChg>
        <pc:spChg chg="mod">
          <ac:chgData name="Mary Heeren" userId="b9b6226669082583" providerId="LiveId" clId="{055AF5C5-DDA7-40CF-BDC4-2983F12E12C6}" dt="2025-02-17T15:16:22.282" v="1862" actId="20577"/>
          <ac:spMkLst>
            <pc:docMk/>
            <pc:sldMk cId="2251251862" sldId="256"/>
            <ac:spMk id="11" creationId="{00000000-0000-0000-0000-000000000000}"/>
          </ac:spMkLst>
        </pc:spChg>
        <pc:spChg chg="mod">
          <ac:chgData name="Mary Heeren" userId="b9b6226669082583" providerId="LiveId" clId="{055AF5C5-DDA7-40CF-BDC4-2983F12E12C6}" dt="2025-02-17T16:51:48.070" v="3255" actId="20577"/>
          <ac:spMkLst>
            <pc:docMk/>
            <pc:sldMk cId="2251251862" sldId="256"/>
            <ac:spMk id="12" creationId="{00000000-0000-0000-0000-000000000000}"/>
          </ac:spMkLst>
        </pc:spChg>
        <pc:spChg chg="mod">
          <ac:chgData name="Mary Heeren" userId="b9b6226669082583" providerId="LiveId" clId="{055AF5C5-DDA7-40CF-BDC4-2983F12E12C6}" dt="2025-02-17T15:18:26.155" v="1939"/>
          <ac:spMkLst>
            <pc:docMk/>
            <pc:sldMk cId="2251251862" sldId="256"/>
            <ac:spMk id="13" creationId="{00000000-0000-0000-0000-000000000000}"/>
          </ac:spMkLst>
        </pc:spChg>
        <pc:spChg chg="mod">
          <ac:chgData name="Mary Heeren" userId="b9b6226669082583" providerId="LiveId" clId="{055AF5C5-DDA7-40CF-BDC4-2983F12E12C6}" dt="2025-02-17T16:50:15.856" v="3034" actId="1076"/>
          <ac:spMkLst>
            <pc:docMk/>
            <pc:sldMk cId="2251251862" sldId="256"/>
            <ac:spMk id="14" creationId="{00000000-0000-0000-0000-000000000000}"/>
          </ac:spMkLst>
        </pc:spChg>
        <pc:spChg chg="mod">
          <ac:chgData name="Mary Heeren" userId="b9b6226669082583" providerId="LiveId" clId="{055AF5C5-DDA7-40CF-BDC4-2983F12E12C6}" dt="2025-02-17T14:48:49.530" v="445" actId="14100"/>
          <ac:spMkLst>
            <pc:docMk/>
            <pc:sldMk cId="2251251862" sldId="256"/>
            <ac:spMk id="15" creationId="{00000000-0000-0000-0000-000000000000}"/>
          </ac:spMkLst>
        </pc:spChg>
        <pc:spChg chg="add mod">
          <ac:chgData name="Mary Heeren" userId="b9b6226669082583" providerId="LiveId" clId="{055AF5C5-DDA7-40CF-BDC4-2983F12E12C6}" dt="2025-02-17T14:18:59.118" v="2"/>
          <ac:spMkLst>
            <pc:docMk/>
            <pc:sldMk cId="2251251862" sldId="256"/>
            <ac:spMk id="16" creationId="{C87D23AA-D150-4AEE-96A8-40BD0D165CEA}"/>
          </ac:spMkLst>
        </pc:spChg>
        <pc:spChg chg="add mod">
          <ac:chgData name="Mary Heeren" userId="b9b6226669082583" providerId="LiveId" clId="{055AF5C5-DDA7-40CF-BDC4-2983F12E12C6}" dt="2025-02-17T14:20:00.593" v="15"/>
          <ac:spMkLst>
            <pc:docMk/>
            <pc:sldMk cId="2251251862" sldId="256"/>
            <ac:spMk id="18" creationId="{133EA026-580A-1FA7-0F82-E0A38F55D91C}"/>
          </ac:spMkLst>
        </pc:spChg>
        <pc:spChg chg="add mod">
          <ac:chgData name="Mary Heeren" userId="b9b6226669082583" providerId="LiveId" clId="{055AF5C5-DDA7-40CF-BDC4-2983F12E12C6}" dt="2025-02-17T14:20:00.093" v="14"/>
          <ac:spMkLst>
            <pc:docMk/>
            <pc:sldMk cId="2251251862" sldId="256"/>
            <ac:spMk id="19" creationId="{FB2AB4F2-589E-2CED-15AF-172C3E93D086}"/>
          </ac:spMkLst>
        </pc:spChg>
        <pc:spChg chg="add mod">
          <ac:chgData name="Mary Heeren" userId="b9b6226669082583" providerId="LiveId" clId="{055AF5C5-DDA7-40CF-BDC4-2983F12E12C6}" dt="2025-02-17T14:19:59.658" v="13"/>
          <ac:spMkLst>
            <pc:docMk/>
            <pc:sldMk cId="2251251862" sldId="256"/>
            <ac:spMk id="20" creationId="{B04EA296-CFC1-8C9E-E1E2-299C528D9474}"/>
          </ac:spMkLst>
        </pc:spChg>
        <pc:spChg chg="add mod">
          <ac:chgData name="Mary Heeren" userId="b9b6226669082583" providerId="LiveId" clId="{055AF5C5-DDA7-40CF-BDC4-2983F12E12C6}" dt="2025-02-17T14:52:52.075" v="472" actId="1076"/>
          <ac:spMkLst>
            <pc:docMk/>
            <pc:sldMk cId="2251251862" sldId="256"/>
            <ac:spMk id="21" creationId="{805D8E04-E9E9-63CB-8CE6-4975110E624C}"/>
          </ac:spMkLst>
        </pc:spChg>
        <pc:spChg chg="add mod">
          <ac:chgData name="Mary Heeren" userId="b9b6226669082583" providerId="LiveId" clId="{055AF5C5-DDA7-40CF-BDC4-2983F12E12C6}" dt="2025-02-17T16:52:04.565" v="3257" actId="1076"/>
          <ac:spMkLst>
            <pc:docMk/>
            <pc:sldMk cId="2251251862" sldId="256"/>
            <ac:spMk id="22" creationId="{CB1F6856-B99F-2D61-1B59-2ED0910A147A}"/>
          </ac:spMkLst>
        </pc:spChg>
        <pc:spChg chg="add mod">
          <ac:chgData name="Mary Heeren" userId="b9b6226669082583" providerId="LiveId" clId="{055AF5C5-DDA7-40CF-BDC4-2983F12E12C6}" dt="2025-02-17T16:52:00.829" v="3256" actId="20577"/>
          <ac:spMkLst>
            <pc:docMk/>
            <pc:sldMk cId="2251251862" sldId="256"/>
            <ac:spMk id="23" creationId="{902160EE-F9AA-07D3-FC57-5621D9B8B93E}"/>
          </ac:spMkLst>
        </pc:spChg>
        <pc:spChg chg="mod">
          <ac:chgData name="Mary Heeren" userId="b9b6226669082583" providerId="LiveId" clId="{055AF5C5-DDA7-40CF-BDC4-2983F12E12C6}" dt="2025-02-17T16:56:20.141" v="3265" actId="1076"/>
          <ac:spMkLst>
            <pc:docMk/>
            <pc:sldMk cId="2251251862" sldId="256"/>
            <ac:spMk id="24" creationId="{00000000-0000-0000-0000-000000000000}"/>
          </ac:spMkLst>
        </pc:spChg>
        <pc:spChg chg="mod">
          <ac:chgData name="Mary Heeren" userId="b9b6226669082583" providerId="LiveId" clId="{055AF5C5-DDA7-40CF-BDC4-2983F12E12C6}" dt="2025-02-17T16:54:16.926" v="3263" actId="1076"/>
          <ac:spMkLst>
            <pc:docMk/>
            <pc:sldMk cId="2251251862" sldId="256"/>
            <ac:spMk id="26" creationId="{00000000-0000-0000-0000-000000000000}"/>
          </ac:spMkLst>
        </pc:spChg>
        <pc:spChg chg="mod">
          <ac:chgData name="Mary Heeren" userId="b9b6226669082583" providerId="LiveId" clId="{055AF5C5-DDA7-40CF-BDC4-2983F12E12C6}" dt="2025-02-17T14:23:06.418" v="45" actId="1076"/>
          <ac:spMkLst>
            <pc:docMk/>
            <pc:sldMk cId="2251251862" sldId="256"/>
            <ac:spMk id="32" creationId="{00000000-0000-0000-0000-000000000000}"/>
          </ac:spMkLst>
        </pc:spChg>
        <pc:spChg chg="mod">
          <ac:chgData name="Mary Heeren" userId="b9b6226669082583" providerId="LiveId" clId="{055AF5C5-DDA7-40CF-BDC4-2983F12E12C6}" dt="2025-02-17T15:15:55.468" v="1857" actId="1076"/>
          <ac:spMkLst>
            <pc:docMk/>
            <pc:sldMk cId="2251251862" sldId="256"/>
            <ac:spMk id="33" creationId="{00000000-0000-0000-0000-000000000000}"/>
          </ac:spMkLst>
        </pc:spChg>
        <pc:spChg chg="mod">
          <ac:chgData name="Mary Heeren" userId="b9b6226669082583" providerId="LiveId" clId="{055AF5C5-DDA7-40CF-BDC4-2983F12E12C6}" dt="2025-02-17T16:53:20.115" v="3258" actId="1076"/>
          <ac:spMkLst>
            <pc:docMk/>
            <pc:sldMk cId="2251251862" sldId="256"/>
            <ac:spMk id="34" creationId="{00000000-0000-0000-0000-000000000000}"/>
          </ac:spMkLst>
        </pc:spChg>
        <pc:spChg chg="add mod">
          <ac:chgData name="Mary Heeren" userId="b9b6226669082583" providerId="LiveId" clId="{055AF5C5-DDA7-40CF-BDC4-2983F12E12C6}" dt="2025-02-17T14:34:37.266" v="207" actId="20577"/>
          <ac:spMkLst>
            <pc:docMk/>
            <pc:sldMk cId="2251251862" sldId="256"/>
            <ac:spMk id="35" creationId="{6FD7D95D-A325-43C1-46E3-07E00728D936}"/>
          </ac:spMkLst>
        </pc:spChg>
        <pc:spChg chg="mod">
          <ac:chgData name="Mary Heeren" userId="b9b6226669082583" providerId="LiveId" clId="{055AF5C5-DDA7-40CF-BDC4-2983F12E12C6}" dt="2025-02-17T16:50:17.950" v="3035" actId="1076"/>
          <ac:spMkLst>
            <pc:docMk/>
            <pc:sldMk cId="2251251862" sldId="256"/>
            <ac:spMk id="36" creationId="{00000000-0000-0000-0000-000000000000}"/>
          </ac:spMkLst>
        </pc:spChg>
        <pc:spChg chg="add mod">
          <ac:chgData name="Mary Heeren" userId="b9b6226669082583" providerId="LiveId" clId="{055AF5C5-DDA7-40CF-BDC4-2983F12E12C6}" dt="2025-02-17T14:48:24.850" v="443" actId="1076"/>
          <ac:spMkLst>
            <pc:docMk/>
            <pc:sldMk cId="2251251862" sldId="256"/>
            <ac:spMk id="41" creationId="{E989627A-7C62-4038-3EE8-F898CDEB1E5B}"/>
          </ac:spMkLst>
        </pc:spChg>
        <pc:spChg chg="mod">
          <ac:chgData name="Mary Heeren" userId="b9b6226669082583" providerId="LiveId" clId="{055AF5C5-DDA7-40CF-BDC4-2983F12E12C6}" dt="2025-02-17T14:52:20.998" v="471" actId="20577"/>
          <ac:spMkLst>
            <pc:docMk/>
            <pc:sldMk cId="2251251862" sldId="256"/>
            <ac:spMk id="45" creationId="{00000000-0000-0000-0000-000000000000}"/>
          </ac:spMkLst>
        </pc:spChg>
        <pc:spChg chg="add">
          <ac:chgData name="Mary Heeren" userId="b9b6226669082583" providerId="LiveId" clId="{055AF5C5-DDA7-40CF-BDC4-2983F12E12C6}" dt="2025-02-17T16:47:09.075" v="2607"/>
          <ac:spMkLst>
            <pc:docMk/>
            <pc:sldMk cId="2251251862" sldId="256"/>
            <ac:spMk id="58" creationId="{DD6194A6-1E16-4CF1-CD51-E3A93C98A84D}"/>
          </ac:spMkLst>
        </pc:spChg>
        <pc:picChg chg="del mod">
          <ac:chgData name="Mary Heeren" userId="b9b6226669082583" providerId="LiveId" clId="{055AF5C5-DDA7-40CF-BDC4-2983F12E12C6}" dt="2025-02-17T15:17:42.274" v="1877" actId="478"/>
          <ac:picMkLst>
            <pc:docMk/>
            <pc:sldMk cId="2251251862" sldId="256"/>
            <ac:picMk id="6" creationId="{107D1107-B231-39C4-11CD-46CBD4C6CCE2}"/>
          </ac:picMkLst>
        </pc:picChg>
        <pc:picChg chg="mod">
          <ac:chgData name="Mary Heeren" userId="b9b6226669082583" providerId="LiveId" clId="{055AF5C5-DDA7-40CF-BDC4-2983F12E12C6}" dt="2025-02-17T15:17:53.434" v="1885" actId="1076"/>
          <ac:picMkLst>
            <pc:docMk/>
            <pc:sldMk cId="2251251862" sldId="256"/>
            <ac:picMk id="17" creationId="{A1DE0511-100E-0432-70E6-3DBB11DD371A}"/>
          </ac:picMkLst>
        </pc:picChg>
        <pc:picChg chg="mod">
          <ac:chgData name="Mary Heeren" userId="b9b6226669082583" providerId="LiveId" clId="{055AF5C5-DDA7-40CF-BDC4-2983F12E12C6}" dt="2025-02-17T15:16:40.705" v="1868" actId="1076"/>
          <ac:picMkLst>
            <pc:docMk/>
            <pc:sldMk cId="2251251862" sldId="256"/>
            <ac:picMk id="30" creationId="{C9C911B9-1B0F-DCA3-7D3F-36046FB64CED}"/>
          </ac:picMkLst>
        </pc:picChg>
        <pc:picChg chg="add mod">
          <ac:chgData name="Mary Heeren" userId="b9b6226669082583" providerId="LiveId" clId="{055AF5C5-DDA7-40CF-BDC4-2983F12E12C6}" dt="2025-02-17T15:16:38.088" v="1867" actId="1076"/>
          <ac:picMkLst>
            <pc:docMk/>
            <pc:sldMk cId="2251251862" sldId="256"/>
            <ac:picMk id="42" creationId="{376CFEFA-32CD-F8B8-9127-378483F74970}"/>
          </ac:picMkLst>
        </pc:picChg>
        <pc:picChg chg="add mod">
          <ac:chgData name="Mary Heeren" userId="b9b6226669082583" providerId="LiveId" clId="{055AF5C5-DDA7-40CF-BDC4-2983F12E12C6}" dt="2025-02-17T15:16:36.184" v="1866" actId="1076"/>
          <ac:picMkLst>
            <pc:docMk/>
            <pc:sldMk cId="2251251862" sldId="256"/>
            <ac:picMk id="43" creationId="{30C98A81-7DB9-7532-1D95-E4F83C3638C9}"/>
          </ac:picMkLst>
        </pc:picChg>
        <pc:picChg chg="add mod">
          <ac:chgData name="Mary Heeren" userId="b9b6226669082583" providerId="LiveId" clId="{055AF5C5-DDA7-40CF-BDC4-2983F12E12C6}" dt="2025-02-17T16:36:15.104" v="2132" actId="1076"/>
          <ac:picMkLst>
            <pc:docMk/>
            <pc:sldMk cId="2251251862" sldId="256"/>
            <ac:picMk id="46" creationId="{8E9BE4E6-6544-131B-9868-AFE18009F68E}"/>
          </ac:picMkLst>
        </pc:picChg>
        <pc:picChg chg="add mod">
          <ac:chgData name="Mary Heeren" userId="b9b6226669082583" providerId="LiveId" clId="{055AF5C5-DDA7-40CF-BDC4-2983F12E12C6}" dt="2025-02-17T16:36:47.899" v="2133" actId="14100"/>
          <ac:picMkLst>
            <pc:docMk/>
            <pc:sldMk cId="2251251862" sldId="256"/>
            <ac:picMk id="48" creationId="{0DB81FDE-E37D-F7B9-DAF1-B3CDF09B60DD}"/>
          </ac:picMkLst>
        </pc:picChg>
        <pc:picChg chg="add mod modCrop">
          <ac:chgData name="Mary Heeren" userId="b9b6226669082583" providerId="LiveId" clId="{055AF5C5-DDA7-40CF-BDC4-2983F12E12C6}" dt="2025-02-17T16:35:49.989" v="2125" actId="1076"/>
          <ac:picMkLst>
            <pc:docMk/>
            <pc:sldMk cId="2251251862" sldId="256"/>
            <ac:picMk id="50" creationId="{5A2E12AB-0BF9-AB20-D395-652B88526CAA}"/>
          </ac:picMkLst>
        </pc:picChg>
        <pc:picChg chg="add mod">
          <ac:chgData name="Mary Heeren" userId="b9b6226669082583" providerId="LiveId" clId="{055AF5C5-DDA7-40CF-BDC4-2983F12E12C6}" dt="2025-02-17T16:36:05.176" v="2129" actId="1076"/>
          <ac:picMkLst>
            <pc:docMk/>
            <pc:sldMk cId="2251251862" sldId="256"/>
            <ac:picMk id="52" creationId="{85D31E1B-CE7F-AB5A-83B8-BE2A1EDA1A11}"/>
          </ac:picMkLst>
        </pc:picChg>
        <pc:picChg chg="add del mod modCrop">
          <ac:chgData name="Mary Heeren" userId="b9b6226669082583" providerId="LiveId" clId="{055AF5C5-DDA7-40CF-BDC4-2983F12E12C6}" dt="2025-02-17T16:41:44.267" v="2142" actId="478"/>
          <ac:picMkLst>
            <pc:docMk/>
            <pc:sldMk cId="2251251862" sldId="256"/>
            <ac:picMk id="54" creationId="{4F46C235-08B8-6E26-B54B-5658EE670B31}"/>
          </ac:picMkLst>
        </pc:picChg>
        <pc:picChg chg="add mod">
          <ac:chgData name="Mary Heeren" userId="b9b6226669082583" providerId="LiveId" clId="{055AF5C5-DDA7-40CF-BDC4-2983F12E12C6}" dt="2025-02-17T16:42:19.691" v="2151" actId="14100"/>
          <ac:picMkLst>
            <pc:docMk/>
            <pc:sldMk cId="2251251862" sldId="256"/>
            <ac:picMk id="56" creationId="{E579240B-F598-D896-6B39-753D1AEF61B2}"/>
          </ac:picMkLst>
        </pc:picChg>
        <pc:picChg chg="add mod">
          <ac:chgData name="Mary Heeren" userId="b9b6226669082583" providerId="LiveId" clId="{055AF5C5-DDA7-40CF-BDC4-2983F12E12C6}" dt="2025-02-17T16:42:33.883" v="2154" actId="1076"/>
          <ac:picMkLst>
            <pc:docMk/>
            <pc:sldMk cId="2251251862" sldId="256"/>
            <ac:picMk id="57" creationId="{730CD299-C780-F401-06BF-48AB93FAF370}"/>
          </ac:picMkLst>
        </pc:picChg>
        <pc:picChg chg="del">
          <ac:chgData name="Mary Heeren" userId="b9b6226669082583" providerId="LiveId" clId="{055AF5C5-DDA7-40CF-BDC4-2983F12E12C6}" dt="2025-02-17T14:31:09.114" v="160" actId="478"/>
          <ac:picMkLst>
            <pc:docMk/>
            <pc:sldMk cId="2251251862" sldId="256"/>
            <ac:picMk id="1028" creationId="{FACEF0A8-740A-43AF-CB32-72FB3BD54465}"/>
          </ac:picMkLst>
        </pc:picChg>
        <pc:picChg chg="del">
          <ac:chgData name="Mary Heeren" userId="b9b6226669082583" providerId="LiveId" clId="{055AF5C5-DDA7-40CF-BDC4-2983F12E12C6}" dt="2025-02-17T14:31:07.562" v="159" actId="478"/>
          <ac:picMkLst>
            <pc:docMk/>
            <pc:sldMk cId="2251251862" sldId="256"/>
            <ac:picMk id="1030" creationId="{B65C70D2-60D1-CAF3-23AA-A305C0D26381}"/>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9713AA6-6EE6-4DD7-854C-324C5E6CBFE2}"/>
              </a:ext>
            </a:extLst>
          </p:cNvPr>
          <p:cNvSpPr>
            <a:spLocks noGrp="1"/>
          </p:cNvSpPr>
          <p:nvPr>
            <p:ph type="hdr" sz="quarter"/>
          </p:nvPr>
        </p:nvSpPr>
        <p:spPr>
          <a:xfrm>
            <a:off x="0" y="0"/>
            <a:ext cx="2982913" cy="466725"/>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6ACCDD1-C67B-4D69-A51E-66AAD5F9BF20}"/>
              </a:ext>
            </a:extLst>
          </p:cNvPr>
          <p:cNvSpPr>
            <a:spLocks noGrp="1"/>
          </p:cNvSpPr>
          <p:nvPr>
            <p:ph type="dt" sz="quarter" idx="1"/>
          </p:nvPr>
        </p:nvSpPr>
        <p:spPr>
          <a:xfrm>
            <a:off x="3897313" y="0"/>
            <a:ext cx="2982912" cy="466725"/>
          </a:xfrm>
          <a:prstGeom prst="rect">
            <a:avLst/>
          </a:prstGeom>
        </p:spPr>
        <p:txBody>
          <a:bodyPr vert="horz" lIns="91440" tIns="45720" rIns="91440" bIns="45720" rtlCol="0"/>
          <a:lstStyle>
            <a:lvl1pPr algn="r">
              <a:defRPr sz="1200"/>
            </a:lvl1pPr>
          </a:lstStyle>
          <a:p>
            <a:fld id="{7151A46D-D41C-4A90-A00B-41DB1F43CE1D}" type="datetimeFigureOut">
              <a:rPr lang="en-US" smtClean="0"/>
              <a:t>2/17/2025</a:t>
            </a:fld>
            <a:endParaRPr lang="en-US"/>
          </a:p>
        </p:txBody>
      </p:sp>
      <p:sp>
        <p:nvSpPr>
          <p:cNvPr id="4" name="Footer Placeholder 3">
            <a:extLst>
              <a:ext uri="{FF2B5EF4-FFF2-40B4-BE49-F238E27FC236}">
                <a16:creationId xmlns:a16="http://schemas.microsoft.com/office/drawing/2014/main" id="{4975C91C-1B2D-4292-A03A-28509660F97E}"/>
              </a:ext>
            </a:extLst>
          </p:cNvPr>
          <p:cNvSpPr>
            <a:spLocks noGrp="1"/>
          </p:cNvSpPr>
          <p:nvPr>
            <p:ph type="ftr" sz="quarter" idx="2"/>
          </p:nvPr>
        </p:nvSpPr>
        <p:spPr>
          <a:xfrm>
            <a:off x="0" y="8829675"/>
            <a:ext cx="2982913"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5263792-A0FF-4947-8FAD-56137AA4AA08}"/>
              </a:ext>
            </a:extLst>
          </p:cNvPr>
          <p:cNvSpPr>
            <a:spLocks noGrp="1"/>
          </p:cNvSpPr>
          <p:nvPr>
            <p:ph type="sldNum" sz="quarter" idx="3"/>
          </p:nvPr>
        </p:nvSpPr>
        <p:spPr>
          <a:xfrm>
            <a:off x="3897313" y="8829675"/>
            <a:ext cx="2982912" cy="466725"/>
          </a:xfrm>
          <a:prstGeom prst="rect">
            <a:avLst/>
          </a:prstGeom>
        </p:spPr>
        <p:txBody>
          <a:bodyPr vert="horz" lIns="91440" tIns="45720" rIns="91440" bIns="45720" rtlCol="0" anchor="b"/>
          <a:lstStyle>
            <a:lvl1pPr algn="r">
              <a:defRPr sz="1200"/>
            </a:lvl1pPr>
          </a:lstStyle>
          <a:p>
            <a:fld id="{F2D4865E-9517-4FD8-B532-27BBF85F163D}" type="slidenum">
              <a:rPr lang="en-US" smtClean="0"/>
              <a:t>‹#›</a:t>
            </a:fld>
            <a:endParaRPr lang="en-US"/>
          </a:p>
        </p:txBody>
      </p:sp>
    </p:spTree>
    <p:extLst>
      <p:ext uri="{BB962C8B-B14F-4D97-AF65-F5344CB8AC3E}">
        <p14:creationId xmlns:p14="http://schemas.microsoft.com/office/powerpoint/2010/main" val="29309880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png>
</file>

<file path=ppt/media/image4.png>
</file>

<file path=ppt/media/image5.jp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2913"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97313" y="0"/>
            <a:ext cx="2982912" cy="466725"/>
          </a:xfrm>
          <a:prstGeom prst="rect">
            <a:avLst/>
          </a:prstGeom>
        </p:spPr>
        <p:txBody>
          <a:bodyPr vert="horz" lIns="91440" tIns="45720" rIns="91440" bIns="45720" rtlCol="0"/>
          <a:lstStyle>
            <a:lvl1pPr algn="r">
              <a:defRPr sz="1200"/>
            </a:lvl1pPr>
          </a:lstStyle>
          <a:p>
            <a:fld id="{06CA19FA-A97A-4A00-A435-23AB33AC757B}" type="datetimeFigureOut">
              <a:rPr lang="en-US" smtClean="0"/>
              <a:t>2/17/2025</a:t>
            </a:fld>
            <a:endParaRPr lang="en-US"/>
          </a:p>
        </p:txBody>
      </p:sp>
      <p:sp>
        <p:nvSpPr>
          <p:cNvPr id="4" name="Slide Image Placeholder 3"/>
          <p:cNvSpPr>
            <a:spLocks noGrp="1" noRot="1" noChangeAspect="1"/>
          </p:cNvSpPr>
          <p:nvPr>
            <p:ph type="sldImg" idx="2"/>
          </p:nvPr>
        </p:nvSpPr>
        <p:spPr>
          <a:xfrm>
            <a:off x="1350963" y="1162050"/>
            <a:ext cx="4181475"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8975" y="4473575"/>
            <a:ext cx="5505450" cy="3660775"/>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2982913" cy="4667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97313" y="8829675"/>
            <a:ext cx="2982912" cy="466725"/>
          </a:xfrm>
          <a:prstGeom prst="rect">
            <a:avLst/>
          </a:prstGeom>
        </p:spPr>
        <p:txBody>
          <a:bodyPr vert="horz" lIns="91440" tIns="45720" rIns="91440" bIns="45720" rtlCol="0" anchor="b"/>
          <a:lstStyle>
            <a:lvl1pPr algn="r">
              <a:defRPr sz="1200"/>
            </a:lvl1pPr>
          </a:lstStyle>
          <a:p>
            <a:fld id="{71D18251-6D2E-4AA4-95FA-BF75046D38D0}" type="slidenum">
              <a:rPr lang="en-US" smtClean="0"/>
              <a:t>‹#›</a:t>
            </a:fld>
            <a:endParaRPr lang="en-US"/>
          </a:p>
        </p:txBody>
      </p:sp>
    </p:spTree>
    <p:extLst>
      <p:ext uri="{BB962C8B-B14F-4D97-AF65-F5344CB8AC3E}">
        <p14:creationId xmlns:p14="http://schemas.microsoft.com/office/powerpoint/2010/main" val="2575109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1D18251-6D2E-4AA4-95FA-BF75046D38D0}" type="slidenum">
              <a:rPr lang="en-US" smtClean="0"/>
              <a:t>1</a:t>
            </a:fld>
            <a:endParaRPr lang="en-US"/>
          </a:p>
        </p:txBody>
      </p:sp>
    </p:spTree>
    <p:extLst>
      <p:ext uri="{BB962C8B-B14F-4D97-AF65-F5344CB8AC3E}">
        <p14:creationId xmlns:p14="http://schemas.microsoft.com/office/powerpoint/2010/main" val="39429970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095203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5AA2320-7051-4086-BE30-05F3CED99B81}"/>
              </a:ext>
            </a:extLst>
          </p:cNvPr>
          <p:cNvSpPr>
            <a:spLocks noGrp="1"/>
          </p:cNvSpPr>
          <p:nvPr>
            <p:ph type="title"/>
          </p:nvPr>
        </p:nvSpPr>
        <p:spPr>
          <a:xfrm>
            <a:off x="3017520" y="1752603"/>
            <a:ext cx="3785616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CB6650-51D1-4FB7-8D77-2EAACEEADF8A}"/>
              </a:ext>
            </a:extLst>
          </p:cNvPr>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90E7C8-7FF9-4C9C-8025-3CCF1F580193}"/>
              </a:ext>
            </a:extLst>
          </p:cNvPr>
          <p:cNvSpPr>
            <a:spLocks noGrp="1"/>
          </p:cNvSpPr>
          <p:nvPr>
            <p:ph type="dt" sz="half" idx="2"/>
          </p:nvPr>
        </p:nvSpPr>
        <p:spPr>
          <a:xfrm>
            <a:off x="3017520" y="30510482"/>
            <a:ext cx="9875520" cy="1752600"/>
          </a:xfrm>
          <a:prstGeom prst="rect">
            <a:avLst/>
          </a:prstGeom>
        </p:spPr>
        <p:txBody>
          <a:bodyPr vert="horz" lIns="91440" tIns="45720" rIns="91440" bIns="45720" rtlCol="0" anchor="ctr"/>
          <a:lstStyle>
            <a:lvl1pPr algn="l">
              <a:defRPr sz="4320">
                <a:solidFill>
                  <a:schemeClr val="tx1">
                    <a:tint val="75000"/>
                  </a:schemeClr>
                </a:solidFill>
              </a:defRPr>
            </a:lvl1pPr>
          </a:lstStyle>
          <a:p>
            <a:fld id="{985D6BDF-9D0E-4E2B-85B8-D8F4790360C9}" type="datetimeFigureOut">
              <a:rPr lang="en-US" smtClean="0"/>
              <a:t>2/17/2025</a:t>
            </a:fld>
            <a:endParaRPr lang="en-US" dirty="0"/>
          </a:p>
        </p:txBody>
      </p:sp>
      <p:sp>
        <p:nvSpPr>
          <p:cNvPr id="5" name="Footer Placeholder 4">
            <a:extLst>
              <a:ext uri="{FF2B5EF4-FFF2-40B4-BE49-F238E27FC236}">
                <a16:creationId xmlns:a16="http://schemas.microsoft.com/office/drawing/2014/main" id="{FAC26B8D-9A00-4784-BBA0-627D012CA801}"/>
              </a:ext>
            </a:extLst>
          </p:cNvPr>
          <p:cNvSpPr>
            <a:spLocks noGrp="1"/>
          </p:cNvSpPr>
          <p:nvPr>
            <p:ph type="ftr" sz="quarter" idx="3"/>
          </p:nvPr>
        </p:nvSpPr>
        <p:spPr>
          <a:xfrm>
            <a:off x="14538960" y="30510482"/>
            <a:ext cx="14813280" cy="17526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6772DF0-F4C0-44E8-9F72-FFC4534F3346}"/>
              </a:ext>
            </a:extLst>
          </p:cNvPr>
          <p:cNvSpPr>
            <a:spLocks noGrp="1"/>
          </p:cNvSpPr>
          <p:nvPr>
            <p:ph type="sldNum" sz="quarter" idx="4"/>
          </p:nvPr>
        </p:nvSpPr>
        <p:spPr>
          <a:xfrm>
            <a:off x="30998160" y="30510482"/>
            <a:ext cx="9875520" cy="1752600"/>
          </a:xfrm>
          <a:prstGeom prst="rect">
            <a:avLst/>
          </a:prstGeom>
        </p:spPr>
        <p:txBody>
          <a:bodyPr vert="horz" lIns="91440" tIns="45720" rIns="91440" bIns="45720" rtlCol="0" anchor="ctr"/>
          <a:lstStyle>
            <a:lvl1pPr algn="r">
              <a:defRPr sz="4320">
                <a:solidFill>
                  <a:schemeClr val="tx1">
                    <a:tint val="75000"/>
                  </a:schemeClr>
                </a:solidFill>
              </a:defRPr>
            </a:lvl1pPr>
          </a:lstStyle>
          <a:p>
            <a:fld id="{FBB075EA-769C-4ECD-B48E-D6FCDC24F876}" type="slidenum">
              <a:rPr lang="en-US" smtClean="0"/>
              <a:t>‹#›</a:t>
            </a:fld>
            <a:endParaRPr lang="en-US" dirty="0"/>
          </a:p>
        </p:txBody>
      </p:sp>
      <p:sp>
        <p:nvSpPr>
          <p:cNvPr id="7" name="Rectangle 6">
            <a:extLst>
              <a:ext uri="{FF2B5EF4-FFF2-40B4-BE49-F238E27FC236}">
                <a16:creationId xmlns:a16="http://schemas.microsoft.com/office/drawing/2014/main" id="{1A6B75E9-20AF-4508-B0B1-37EB62C7573F}"/>
              </a:ext>
            </a:extLst>
          </p:cNvPr>
          <p:cNvSpPr/>
          <p:nvPr userDrawn="1"/>
        </p:nvSpPr>
        <p:spPr>
          <a:xfrm>
            <a:off x="43159680" y="0"/>
            <a:ext cx="731520" cy="3291840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US" dirty="0"/>
          </a:p>
        </p:txBody>
      </p:sp>
      <p:sp>
        <p:nvSpPr>
          <p:cNvPr id="8" name="Rectangle 7">
            <a:extLst>
              <a:ext uri="{FF2B5EF4-FFF2-40B4-BE49-F238E27FC236}">
                <a16:creationId xmlns:a16="http://schemas.microsoft.com/office/drawing/2014/main" id="{1908E2B7-FD7C-4917-9116-BC481670380D}"/>
              </a:ext>
            </a:extLst>
          </p:cNvPr>
          <p:cNvSpPr/>
          <p:nvPr userDrawn="1"/>
        </p:nvSpPr>
        <p:spPr>
          <a:xfrm>
            <a:off x="-3" y="0"/>
            <a:ext cx="731520" cy="3291840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US" dirty="0"/>
          </a:p>
        </p:txBody>
      </p:sp>
      <p:sp>
        <p:nvSpPr>
          <p:cNvPr id="9" name="Rectangle 8">
            <a:extLst>
              <a:ext uri="{FF2B5EF4-FFF2-40B4-BE49-F238E27FC236}">
                <a16:creationId xmlns:a16="http://schemas.microsoft.com/office/drawing/2014/main" id="{4E459857-EC20-4725-9729-C46C2B82E67B}"/>
              </a:ext>
            </a:extLst>
          </p:cNvPr>
          <p:cNvSpPr/>
          <p:nvPr userDrawn="1"/>
        </p:nvSpPr>
        <p:spPr>
          <a:xfrm>
            <a:off x="0" y="0"/>
            <a:ext cx="43891200" cy="4114800"/>
          </a:xfrm>
          <a:prstGeom prst="rect">
            <a:avLst/>
          </a:prstGeom>
          <a:solidFill>
            <a:srgbClr val="5F259F"/>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US" dirty="0"/>
          </a:p>
        </p:txBody>
      </p:sp>
      <p:sp>
        <p:nvSpPr>
          <p:cNvPr id="10" name="Rectangle 9">
            <a:extLst>
              <a:ext uri="{FF2B5EF4-FFF2-40B4-BE49-F238E27FC236}">
                <a16:creationId xmlns:a16="http://schemas.microsoft.com/office/drawing/2014/main" id="{53D01061-EB55-4BDA-9715-6B258A79D235}"/>
              </a:ext>
            </a:extLst>
          </p:cNvPr>
          <p:cNvSpPr/>
          <p:nvPr userDrawn="1"/>
        </p:nvSpPr>
        <p:spPr>
          <a:xfrm>
            <a:off x="0" y="28803600"/>
            <a:ext cx="43891200" cy="4114800"/>
          </a:xfrm>
          <a:prstGeom prst="rect">
            <a:avLst/>
          </a:prstGeom>
          <a:solidFill>
            <a:srgbClr val="E1D0F4"/>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US" dirty="0"/>
          </a:p>
        </p:txBody>
      </p:sp>
      <p:sp>
        <p:nvSpPr>
          <p:cNvPr id="11" name="Instructions">
            <a:extLst>
              <a:ext uri="{FF2B5EF4-FFF2-40B4-BE49-F238E27FC236}">
                <a16:creationId xmlns:a16="http://schemas.microsoft.com/office/drawing/2014/main" id="{2635A212-2F14-4E54-B188-2E68FF297809}"/>
              </a:ext>
            </a:extLst>
          </p:cNvPr>
          <p:cNvSpPr/>
          <p:nvPr userDrawn="1"/>
        </p:nvSpPr>
        <p:spPr>
          <a:xfrm>
            <a:off x="-10515600" y="0"/>
            <a:ext cx="960120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71421" tIns="171421" rIns="171421" bIns="171421" rtlCol="0" anchor="t"/>
          <a:lstStyle>
            <a:defPPr>
              <a:defRPr lang="en-US"/>
            </a:defPPr>
            <a:lvl1pPr marL="0" algn="l" defTabSz="3686861" rtl="0" eaLnBrk="1" latinLnBrk="0" hangingPunct="1">
              <a:defRPr sz="7258" kern="1200">
                <a:solidFill>
                  <a:schemeClr val="lt1"/>
                </a:solidFill>
                <a:latin typeface="+mn-lt"/>
                <a:ea typeface="+mn-ea"/>
                <a:cs typeface="+mn-cs"/>
              </a:defRPr>
            </a:lvl1pPr>
            <a:lvl2pPr marL="1843430" algn="l" defTabSz="3686861" rtl="0" eaLnBrk="1" latinLnBrk="0" hangingPunct="1">
              <a:defRPr sz="7258" kern="1200">
                <a:solidFill>
                  <a:schemeClr val="lt1"/>
                </a:solidFill>
                <a:latin typeface="+mn-lt"/>
                <a:ea typeface="+mn-ea"/>
                <a:cs typeface="+mn-cs"/>
              </a:defRPr>
            </a:lvl2pPr>
            <a:lvl3pPr marL="3686861" algn="l" defTabSz="3686861" rtl="0" eaLnBrk="1" latinLnBrk="0" hangingPunct="1">
              <a:defRPr sz="7258" kern="1200">
                <a:solidFill>
                  <a:schemeClr val="lt1"/>
                </a:solidFill>
                <a:latin typeface="+mn-lt"/>
                <a:ea typeface="+mn-ea"/>
                <a:cs typeface="+mn-cs"/>
              </a:defRPr>
            </a:lvl3pPr>
            <a:lvl4pPr marL="5530291" algn="l" defTabSz="3686861" rtl="0" eaLnBrk="1" latinLnBrk="0" hangingPunct="1">
              <a:defRPr sz="7258" kern="1200">
                <a:solidFill>
                  <a:schemeClr val="lt1"/>
                </a:solidFill>
                <a:latin typeface="+mn-lt"/>
                <a:ea typeface="+mn-ea"/>
                <a:cs typeface="+mn-cs"/>
              </a:defRPr>
            </a:lvl4pPr>
            <a:lvl5pPr marL="7373722" algn="l" defTabSz="3686861" rtl="0" eaLnBrk="1" latinLnBrk="0" hangingPunct="1">
              <a:defRPr sz="7258" kern="1200">
                <a:solidFill>
                  <a:schemeClr val="lt1"/>
                </a:solidFill>
                <a:latin typeface="+mn-lt"/>
                <a:ea typeface="+mn-ea"/>
                <a:cs typeface="+mn-cs"/>
              </a:defRPr>
            </a:lvl5pPr>
            <a:lvl6pPr marL="9217152" algn="l" defTabSz="3686861" rtl="0" eaLnBrk="1" latinLnBrk="0" hangingPunct="1">
              <a:defRPr sz="7258" kern="1200">
                <a:solidFill>
                  <a:schemeClr val="lt1"/>
                </a:solidFill>
                <a:latin typeface="+mn-lt"/>
                <a:ea typeface="+mn-ea"/>
                <a:cs typeface="+mn-cs"/>
              </a:defRPr>
            </a:lvl6pPr>
            <a:lvl7pPr marL="11060582" algn="l" defTabSz="3686861" rtl="0" eaLnBrk="1" latinLnBrk="0" hangingPunct="1">
              <a:defRPr sz="7258" kern="1200">
                <a:solidFill>
                  <a:schemeClr val="lt1"/>
                </a:solidFill>
                <a:latin typeface="+mn-lt"/>
                <a:ea typeface="+mn-ea"/>
                <a:cs typeface="+mn-cs"/>
              </a:defRPr>
            </a:lvl7pPr>
            <a:lvl8pPr marL="12904013" algn="l" defTabSz="3686861" rtl="0" eaLnBrk="1" latinLnBrk="0" hangingPunct="1">
              <a:defRPr sz="7258" kern="1200">
                <a:solidFill>
                  <a:schemeClr val="lt1"/>
                </a:solidFill>
                <a:latin typeface="+mn-lt"/>
                <a:ea typeface="+mn-ea"/>
                <a:cs typeface="+mn-cs"/>
              </a:defRPr>
            </a:lvl8pPr>
            <a:lvl9pPr marL="14747443" algn="l" defTabSz="3686861" rtl="0" eaLnBrk="1" latinLnBrk="0" hangingPunct="1">
              <a:defRPr sz="7258" kern="1200">
                <a:solidFill>
                  <a:schemeClr val="lt1"/>
                </a:solidFill>
                <a:latin typeface="+mn-lt"/>
                <a:ea typeface="+mn-ea"/>
                <a:cs typeface="+mn-cs"/>
              </a:defRPr>
            </a:lvl9pPr>
          </a:lstStyle>
          <a:p>
            <a:pPr lvl="0" algn="ctr">
              <a:spcBef>
                <a:spcPts val="0"/>
              </a:spcBef>
              <a:spcAft>
                <a:spcPts val="1800"/>
              </a:spcAft>
            </a:pPr>
            <a:r>
              <a:rPr lang="en-US" sz="3600" dirty="0">
                <a:solidFill>
                  <a:srgbClr val="7F7F7F"/>
                </a:solidFill>
                <a:latin typeface="Calibri" pitchFamily="34" charset="0"/>
                <a:cs typeface="Calibri" panose="020F0502020204030204" pitchFamily="34" charset="0"/>
              </a:rPr>
              <a:t>[This sidebar area does not print.] </a:t>
            </a:r>
          </a:p>
          <a:p>
            <a:pPr lvl="0">
              <a:spcBef>
                <a:spcPts val="0"/>
              </a:spcBef>
              <a:spcAft>
                <a:spcPts val="1800"/>
              </a:spcAft>
            </a:pPr>
            <a:r>
              <a:rPr lang="en-US" sz="6600" dirty="0">
                <a:solidFill>
                  <a:srgbClr val="7F7F7F"/>
                </a:solidFill>
                <a:latin typeface="Calibri" pitchFamily="34" charset="0"/>
                <a:cs typeface="Calibri" panose="020F0502020204030204" pitchFamily="34" charset="0"/>
              </a:rPr>
              <a:t>Poster Print Size:</a:t>
            </a:r>
            <a:endParaRPr sz="6600" dirty="0">
              <a:solidFill>
                <a:srgbClr val="7F7F7F"/>
              </a:solidFill>
              <a:latin typeface="Calibri" pitchFamily="34" charset="0"/>
              <a:cs typeface="Calibri" panose="020F0502020204030204" pitchFamily="34" charset="0"/>
            </a:endParaRPr>
          </a:p>
          <a:p>
            <a:pPr lvl="0">
              <a:spcBef>
                <a:spcPts val="0"/>
              </a:spcBef>
              <a:spcAft>
                <a:spcPts val="1800"/>
              </a:spcAft>
            </a:pPr>
            <a:r>
              <a:rPr lang="en-US" sz="4800" dirty="0">
                <a:solidFill>
                  <a:srgbClr val="7F7F7F"/>
                </a:solidFill>
                <a:latin typeface="Calibri" pitchFamily="34" charset="0"/>
                <a:cs typeface="Calibri" panose="020F0502020204030204" pitchFamily="34" charset="0"/>
              </a:rPr>
              <a:t>This poster template is 36” high by 48” wide. It can be used to print any poster with a 3:4 aspect ratio.</a:t>
            </a:r>
          </a:p>
          <a:p>
            <a:pPr lvl="0">
              <a:spcBef>
                <a:spcPts val="0"/>
              </a:spcBef>
              <a:spcAft>
                <a:spcPts val="1800"/>
              </a:spcAft>
            </a:pPr>
            <a:r>
              <a:rPr lang="en-US" sz="6600" dirty="0">
                <a:solidFill>
                  <a:srgbClr val="7F7F7F"/>
                </a:solidFill>
                <a:latin typeface="Calibri" pitchFamily="34" charset="0"/>
                <a:cs typeface="Calibri" panose="020F0502020204030204" pitchFamily="34" charset="0"/>
              </a:rPr>
              <a:t>Placeholders</a:t>
            </a:r>
            <a:r>
              <a:rPr sz="6600" dirty="0">
                <a:solidFill>
                  <a:srgbClr val="7F7F7F"/>
                </a:solidFill>
                <a:latin typeface="Calibri" pitchFamily="34" charset="0"/>
                <a:cs typeface="Calibri" panose="020F0502020204030204" pitchFamily="34" charset="0"/>
              </a:rPr>
              <a:t>:</a:t>
            </a:r>
          </a:p>
          <a:p>
            <a:pPr lvl="0">
              <a:spcBef>
                <a:spcPts val="0"/>
              </a:spcBef>
              <a:spcAft>
                <a:spcPts val="1800"/>
              </a:spcAft>
            </a:pPr>
            <a:r>
              <a:rPr sz="4800" dirty="0">
                <a:solidFill>
                  <a:srgbClr val="7F7F7F"/>
                </a:solidFill>
                <a:latin typeface="Calibri" pitchFamily="34" charset="0"/>
                <a:cs typeface="Calibri" panose="020F0502020204030204" pitchFamily="34" charset="0"/>
              </a:rPr>
              <a:t>The </a:t>
            </a:r>
            <a:r>
              <a:rPr lang="en-US" sz="4800" dirty="0">
                <a:solidFill>
                  <a:srgbClr val="7F7F7F"/>
                </a:solidFill>
                <a:latin typeface="Calibri" pitchFamily="34" charset="0"/>
                <a:cs typeface="Calibri" panose="020F0502020204030204" pitchFamily="34" charset="0"/>
              </a:rPr>
              <a:t>various elements included</a:t>
            </a:r>
            <a:r>
              <a:rPr sz="4800" dirty="0">
                <a:solidFill>
                  <a:srgbClr val="7F7F7F"/>
                </a:solidFill>
                <a:latin typeface="Calibri" pitchFamily="34" charset="0"/>
                <a:cs typeface="Calibri" panose="020F0502020204030204" pitchFamily="34" charset="0"/>
              </a:rPr>
              <a:t> in this </a:t>
            </a:r>
            <a:r>
              <a:rPr lang="en-US" sz="4800" dirty="0">
                <a:solidFill>
                  <a:srgbClr val="7F7F7F"/>
                </a:solidFill>
                <a:latin typeface="Calibri" pitchFamily="34" charset="0"/>
                <a:cs typeface="Calibri" panose="020F0502020204030204" pitchFamily="34" charset="0"/>
              </a:rPr>
              <a:t>poster are ones</a:t>
            </a:r>
            <a:r>
              <a:rPr lang="en-US" sz="4800" baseline="0" dirty="0">
                <a:solidFill>
                  <a:srgbClr val="7F7F7F"/>
                </a:solidFill>
                <a:latin typeface="Calibri" pitchFamily="34" charset="0"/>
                <a:cs typeface="Calibri" panose="020F0502020204030204" pitchFamily="34" charset="0"/>
              </a:rPr>
              <a:t> we often see in medical, research, and scientific posters.</a:t>
            </a:r>
            <a:r>
              <a:rPr sz="4800" dirty="0">
                <a:solidFill>
                  <a:srgbClr val="7F7F7F"/>
                </a:solidFill>
                <a:latin typeface="Calibri" pitchFamily="34" charset="0"/>
                <a:cs typeface="Calibri" panose="020F0502020204030204" pitchFamily="34" charset="0"/>
              </a:rPr>
              <a:t> </a:t>
            </a:r>
            <a:r>
              <a:rPr lang="en-US" sz="4800" dirty="0">
                <a:solidFill>
                  <a:srgbClr val="7F7F7F"/>
                </a:solidFill>
                <a:latin typeface="Calibri" pitchFamily="34" charset="0"/>
                <a:cs typeface="Calibri" panose="020F0502020204030204" pitchFamily="34" charset="0"/>
              </a:rPr>
              <a:t>Feel</a:t>
            </a:r>
            <a:r>
              <a:rPr lang="en-US" sz="4800" baseline="0" dirty="0">
                <a:solidFill>
                  <a:srgbClr val="7F7F7F"/>
                </a:solidFill>
                <a:latin typeface="Calibri" pitchFamily="34" charset="0"/>
                <a:cs typeface="Calibri" panose="020F0502020204030204" pitchFamily="34" charset="0"/>
              </a:rPr>
              <a:t> free to edit, move,  add, and delete items, or change the layout to suit your needs. Always check with your conference organizer for specific requirements.</a:t>
            </a:r>
          </a:p>
          <a:p>
            <a:pPr lvl="0">
              <a:spcBef>
                <a:spcPts val="0"/>
              </a:spcBef>
              <a:spcAft>
                <a:spcPts val="1800"/>
              </a:spcAft>
            </a:pPr>
            <a:r>
              <a:rPr lang="en-US" sz="6600" dirty="0">
                <a:solidFill>
                  <a:srgbClr val="7F7F7F"/>
                </a:solidFill>
                <a:latin typeface="Calibri" pitchFamily="34" charset="0"/>
                <a:cs typeface="Calibri" panose="020F0502020204030204" pitchFamily="34" charset="0"/>
              </a:rPr>
              <a:t>Image</a:t>
            </a:r>
            <a:r>
              <a:rPr lang="en-US" sz="6600" baseline="0" dirty="0">
                <a:solidFill>
                  <a:srgbClr val="7F7F7F"/>
                </a:solidFill>
                <a:latin typeface="Calibri" pitchFamily="34" charset="0"/>
                <a:cs typeface="Calibri" panose="020F0502020204030204" pitchFamily="34" charset="0"/>
              </a:rPr>
              <a:t> Quality</a:t>
            </a:r>
            <a:r>
              <a:rPr lang="en-US" sz="6600" dirty="0">
                <a:solidFill>
                  <a:srgbClr val="7F7F7F"/>
                </a:solidFill>
                <a:latin typeface="Calibri" pitchFamily="34" charset="0"/>
                <a:cs typeface="Calibri" panose="020F0502020204030204" pitchFamily="34" charset="0"/>
              </a:rPr>
              <a:t>:</a:t>
            </a:r>
          </a:p>
          <a:p>
            <a:pPr lvl="0">
              <a:spcBef>
                <a:spcPts val="0"/>
              </a:spcBef>
              <a:spcAft>
                <a:spcPts val="1800"/>
              </a:spcAft>
            </a:pPr>
            <a:r>
              <a:rPr lang="en-US" sz="4800" dirty="0">
                <a:solidFill>
                  <a:srgbClr val="7F7F7F"/>
                </a:solidFill>
                <a:latin typeface="Calibri" pitchFamily="34" charset="0"/>
                <a:cs typeface="Calibri" panose="020F0502020204030204" pitchFamily="34" charset="0"/>
              </a:rPr>
              <a:t>You can place digital photos or logo art in your poster file by selecting the </a:t>
            </a:r>
            <a:r>
              <a:rPr lang="en-US" sz="4800" b="1" dirty="0">
                <a:solidFill>
                  <a:srgbClr val="7F7F7F"/>
                </a:solidFill>
                <a:latin typeface="Calibri" pitchFamily="34" charset="0"/>
                <a:cs typeface="Calibri" panose="020F0502020204030204" pitchFamily="34" charset="0"/>
              </a:rPr>
              <a:t>Insert, Picture</a:t>
            </a:r>
            <a:r>
              <a:rPr lang="en-US" sz="4800" dirty="0">
                <a:solidFill>
                  <a:srgbClr val="7F7F7F"/>
                </a:solidFill>
                <a:latin typeface="Calibri" pitchFamily="34" charset="0"/>
                <a:cs typeface="Calibri" panose="020F0502020204030204" pitchFamily="34" charset="0"/>
              </a:rPr>
              <a:t> command, or by using standard copy &amp; paste. For best results, all graphic elements should be at least </a:t>
            </a:r>
            <a:r>
              <a:rPr lang="en-US" sz="4800" b="1" dirty="0">
                <a:solidFill>
                  <a:srgbClr val="7F7F7F"/>
                </a:solidFill>
                <a:latin typeface="Calibri" pitchFamily="34" charset="0"/>
                <a:cs typeface="Calibri" panose="020F0502020204030204" pitchFamily="34" charset="0"/>
              </a:rPr>
              <a:t>150-200 pixels per inch in their final printed size</a:t>
            </a:r>
            <a:r>
              <a:rPr lang="en-US" sz="4800" dirty="0">
                <a:solidFill>
                  <a:srgbClr val="7F7F7F"/>
                </a:solidFill>
                <a:latin typeface="Calibri" pitchFamily="34" charset="0"/>
                <a:cs typeface="Calibri" panose="020F0502020204030204" pitchFamily="34" charset="0"/>
              </a:rPr>
              <a:t>. For instance, a 1600 x 1200 pixel</a:t>
            </a:r>
            <a:r>
              <a:rPr lang="en-US" sz="4800" baseline="0" dirty="0">
                <a:solidFill>
                  <a:srgbClr val="7F7F7F"/>
                </a:solidFill>
                <a:latin typeface="Calibri" pitchFamily="34" charset="0"/>
                <a:cs typeface="Calibri" panose="020F0502020204030204" pitchFamily="34" charset="0"/>
              </a:rPr>
              <a:t> photo will usually look fine up to </a:t>
            </a:r>
            <a:r>
              <a:rPr lang="en-US" sz="4800" dirty="0">
                <a:solidFill>
                  <a:srgbClr val="7F7F7F"/>
                </a:solidFill>
                <a:latin typeface="Calibri" pitchFamily="34" charset="0"/>
                <a:cs typeface="Calibri" panose="020F0502020204030204" pitchFamily="34" charset="0"/>
              </a:rPr>
              <a:t>8“-10” wide on your printed poster.</a:t>
            </a:r>
          </a:p>
          <a:p>
            <a:pPr lvl="0">
              <a:spcBef>
                <a:spcPts val="0"/>
              </a:spcBef>
              <a:spcAft>
                <a:spcPts val="1800"/>
              </a:spcAft>
            </a:pPr>
            <a:r>
              <a:rPr lang="en-US" sz="4800" dirty="0">
                <a:solidFill>
                  <a:srgbClr val="7F7F7F"/>
                </a:solidFill>
                <a:latin typeface="Calibri" pitchFamily="34" charset="0"/>
                <a:cs typeface="Calibri" panose="020F0502020204030204" pitchFamily="34" charset="0"/>
              </a:rPr>
              <a:t>To preview the print quality of images, select a magnification of 100% when previewing your poster. This will give you a good idea of what it will look like in print. If you are laying out a large poster and using half-scale dimensions, be sure to preview your graphics at 200% to see them at their final printed size.</a:t>
            </a:r>
          </a:p>
          <a:p>
            <a:pPr lvl="0">
              <a:spcBef>
                <a:spcPts val="0"/>
              </a:spcBef>
              <a:spcAft>
                <a:spcPts val="1800"/>
              </a:spcAft>
            </a:pPr>
            <a:r>
              <a:rPr lang="en-US" sz="4800" dirty="0">
                <a:solidFill>
                  <a:srgbClr val="7F7F7F"/>
                </a:solidFill>
                <a:latin typeface="Calibri" pitchFamily="34" charset="0"/>
                <a:cs typeface="Calibri" panose="020F0502020204030204" pitchFamily="34" charset="0"/>
              </a:rPr>
              <a:t>Please note that graphics from websites (such as the logo on your hospital's or university's home page) will only be 72dpi and not suitable for printing.  </a:t>
            </a:r>
          </a:p>
          <a:p>
            <a:pPr lvl="0">
              <a:spcBef>
                <a:spcPts val="0"/>
              </a:spcBef>
              <a:spcAft>
                <a:spcPts val="1800"/>
              </a:spcAft>
            </a:pPr>
            <a:r>
              <a:rPr lang="en-US" sz="4400" dirty="0">
                <a:solidFill>
                  <a:srgbClr val="7F7F7F"/>
                </a:solidFill>
                <a:latin typeface="Calibri" pitchFamily="34" charset="0"/>
                <a:cs typeface="Calibri" panose="020F0502020204030204" pitchFamily="34" charset="0"/>
              </a:rPr>
              <a:t>Reference:  This template is based on a template provided at </a:t>
            </a:r>
            <a:r>
              <a:rPr lang="en-US" sz="4400" baseline="0" dirty="0">
                <a:solidFill>
                  <a:schemeClr val="bg1">
                    <a:lumMod val="50000"/>
                  </a:schemeClr>
                </a:solidFill>
                <a:latin typeface="Calibri" pitchFamily="34" charset="0"/>
                <a:cs typeface="Calibri" panose="020F0502020204030204" pitchFamily="34" charset="0"/>
              </a:rPr>
              <a:t>genigraphics.com.</a:t>
            </a:r>
            <a:endParaRPr lang="en-US" sz="4400" dirty="0">
              <a:solidFill>
                <a:srgbClr val="7F7F7F"/>
              </a:solidFill>
              <a:latin typeface="Calibri" pitchFamily="34" charset="0"/>
              <a:cs typeface="Calibri" panose="020F0502020204030204" pitchFamily="34" charset="0"/>
            </a:endParaRPr>
          </a:p>
          <a:p>
            <a:pPr lvl="0" algn="ctr">
              <a:spcBef>
                <a:spcPts val="0"/>
              </a:spcBef>
              <a:spcAft>
                <a:spcPts val="1800"/>
              </a:spcAft>
            </a:pPr>
            <a:br>
              <a:rPr lang="en-US" sz="3600" dirty="0">
                <a:solidFill>
                  <a:srgbClr val="7F7F7F"/>
                </a:solidFill>
                <a:latin typeface="Calibri" pitchFamily="34" charset="0"/>
                <a:cs typeface="Calibri" panose="020F0502020204030204" pitchFamily="34" charset="0"/>
              </a:rPr>
            </a:br>
            <a:endParaRPr lang="en-US" sz="3600" dirty="0">
              <a:solidFill>
                <a:srgbClr val="7F7F7F"/>
              </a:solidFill>
              <a:latin typeface="Calibri" pitchFamily="34" charset="0"/>
              <a:cs typeface="Calibri" panose="020F0502020204030204" pitchFamily="34" charset="0"/>
            </a:endParaRPr>
          </a:p>
        </p:txBody>
      </p:sp>
      <p:pic>
        <p:nvPicPr>
          <p:cNvPr id="15" name="Picture 14">
            <a:extLst>
              <a:ext uri="{FF2B5EF4-FFF2-40B4-BE49-F238E27FC236}">
                <a16:creationId xmlns:a16="http://schemas.microsoft.com/office/drawing/2014/main" id="{C3E37D2B-E2A9-420A-AA43-8831BDD4649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8404800" y="32613600"/>
            <a:ext cx="5297435" cy="185928"/>
          </a:xfrm>
          <a:prstGeom prst="rect">
            <a:avLst/>
          </a:prstGeom>
        </p:spPr>
      </p:pic>
    </p:spTree>
    <p:extLst>
      <p:ext uri="{BB962C8B-B14F-4D97-AF65-F5344CB8AC3E}">
        <p14:creationId xmlns:p14="http://schemas.microsoft.com/office/powerpoint/2010/main" val="3690493784"/>
      </p:ext>
    </p:extLst>
  </p:cSld>
  <p:clrMap bg1="lt1" tx1="dk1" bg2="lt2" tx2="dk2" accent1="accent1" accent2="accent2" accent3="accent3" accent4="accent4" accent5="accent5" accent6="accent6" hlink="hlink" folHlink="folHlink"/>
  <p:sldLayoutIdLst>
    <p:sldLayoutId id="2147483715" r:id="rId1"/>
  </p:sldLayoutIdLst>
  <p:txStyles>
    <p:titleStyle>
      <a:lvl1pPr algn="l" defTabSz="3291840" rtl="0" eaLnBrk="1" latinLnBrk="0" hangingPunct="1">
        <a:lnSpc>
          <a:spcPct val="90000"/>
        </a:lnSpc>
        <a:spcBef>
          <a:spcPct val="0"/>
        </a:spcBef>
        <a:buNone/>
        <a:defRPr sz="8000" b="0" kern="1200">
          <a:solidFill>
            <a:schemeClr val="tx1"/>
          </a:solidFill>
          <a:latin typeface="Calibri" panose="020F0502020204030204" pitchFamily="34" charset="0"/>
          <a:ea typeface="+mj-ea"/>
          <a:cs typeface="Calibri" panose="020F0502020204030204" pitchFamily="34" charset="0"/>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800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660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54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480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480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3" Type="http://schemas.openxmlformats.org/officeDocument/2006/relationships/hyperlink" Target="https://jupyter.org/" TargetMode="External"/><Relationship Id="rId7" Type="http://schemas.openxmlformats.org/officeDocument/2006/relationships/image" Target="../media/image3.png"/><Relationship Id="rId12" Type="http://schemas.openxmlformats.org/officeDocument/2006/relationships/image" Target="../media/image8.png"/><Relationship Id="rId2" Type="http://schemas.openxmlformats.org/officeDocument/2006/relationships/notesSlide" Target="../notesSlides/notesSlide1.xml"/><Relationship Id="rId16"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image" Target="../media/image2.png"/><Relationship Id="rId11" Type="http://schemas.openxmlformats.org/officeDocument/2006/relationships/image" Target="../media/image7.jpeg"/><Relationship Id="rId5" Type="http://schemas.openxmlformats.org/officeDocument/2006/relationships/hyperlink" Target="https://github.com/SFA-CS/DiceProblem" TargetMode="External"/><Relationship Id="rId15" Type="http://schemas.openxmlformats.org/officeDocument/2006/relationships/image" Target="../media/image11.png"/><Relationship Id="rId10" Type="http://schemas.openxmlformats.org/officeDocument/2006/relationships/image" Target="../media/image6.jpeg"/><Relationship Id="rId4" Type="http://schemas.openxmlformats.org/officeDocument/2006/relationships/hyperlink" Target="https://www.geeksforgeeks.org/transitive-relations/" TargetMode="External"/><Relationship Id="rId9" Type="http://schemas.openxmlformats.org/officeDocument/2006/relationships/image" Target="../media/image5.jpg"/><Relationship Id="rId1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22"/>
          <p:cNvSpPr txBox="1">
            <a:spLocks noChangeArrowheads="1"/>
          </p:cNvSpPr>
          <p:nvPr/>
        </p:nvSpPr>
        <p:spPr bwMode="auto">
          <a:xfrm>
            <a:off x="8229600" y="553997"/>
            <a:ext cx="27432000" cy="18003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37137" tIns="342842" rIns="137137" bIns="342842" anchor="ctr" anchorCtr="0">
            <a:spAutoFit/>
          </a:bodyPr>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algn="ctr" eaLnBrk="1" hangingPunct="1"/>
            <a:r>
              <a:rPr lang="en-US" sz="7200" b="1" dirty="0">
                <a:solidFill>
                  <a:schemeClr val="bg1"/>
                </a:solidFill>
                <a:latin typeface="+mn-lt"/>
              </a:rPr>
              <a:t>Analysis of Optimal </a:t>
            </a:r>
            <a:r>
              <a:rPr lang="en-US" sz="7200" b="1">
                <a:solidFill>
                  <a:schemeClr val="bg1"/>
                </a:solidFill>
                <a:latin typeface="+mn-lt"/>
              </a:rPr>
              <a:t>Die Configurations</a:t>
            </a:r>
            <a:endParaRPr lang="en-US" sz="7200" b="1" dirty="0">
              <a:solidFill>
                <a:schemeClr val="bg1"/>
              </a:solidFill>
              <a:latin typeface="+mn-lt"/>
            </a:endParaRPr>
          </a:p>
        </p:txBody>
      </p:sp>
      <p:sp>
        <p:nvSpPr>
          <p:cNvPr id="5" name="Text Box 123"/>
          <p:cNvSpPr txBox="1">
            <a:spLocks noChangeArrowheads="1"/>
          </p:cNvSpPr>
          <p:nvPr/>
        </p:nvSpPr>
        <p:spPr bwMode="auto">
          <a:xfrm>
            <a:off x="8229600" y="2354373"/>
            <a:ext cx="27432000" cy="17604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37137" tIns="137137" rIns="137137" bIns="137137" anchor="ctr" anchorCtr="0"/>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algn="ctr" eaLnBrk="1" hangingPunct="1"/>
            <a:r>
              <a:rPr lang="en-US" sz="4000" dirty="0">
                <a:solidFill>
                  <a:schemeClr val="bg1"/>
                </a:solidFill>
                <a:latin typeface="+mn-lt"/>
              </a:rPr>
              <a:t>Mary Kait Heeren, Dr. Jeremy Becnel</a:t>
            </a:r>
            <a:endParaRPr lang="en-US" sz="4000" baseline="30000" dirty="0">
              <a:solidFill>
                <a:schemeClr val="bg1"/>
              </a:solidFill>
              <a:latin typeface="+mn-lt"/>
            </a:endParaRPr>
          </a:p>
          <a:p>
            <a:pPr algn="ctr"/>
            <a:r>
              <a:rPr lang="en-US" sz="4000" dirty="0">
                <a:solidFill>
                  <a:schemeClr val="bg1"/>
                </a:solidFill>
                <a:latin typeface="+mn-lt"/>
                <a:cs typeface="Calibri"/>
              </a:rPr>
              <a:t>Department of Computer Science</a:t>
            </a:r>
            <a:r>
              <a:rPr lang="en-US" sz="4000" dirty="0">
                <a:solidFill>
                  <a:schemeClr val="bg1"/>
                </a:solidFill>
                <a:latin typeface="+mn-lt"/>
                <a:cs typeface="Arial"/>
              </a:rPr>
              <a:t>, Stephen F. Austin State University, Nacogdoches, Texas</a:t>
            </a:r>
            <a:endParaRPr lang="en-US" sz="3200" dirty="0">
              <a:solidFill>
                <a:schemeClr val="bg1"/>
              </a:solidFill>
              <a:cs typeface="Arial"/>
            </a:endParaRPr>
          </a:p>
          <a:p>
            <a:pPr algn="ctr" eaLnBrk="1" hangingPunct="1"/>
            <a:endParaRPr lang="en-US" sz="4000" dirty="0">
              <a:solidFill>
                <a:schemeClr val="bg1"/>
              </a:solidFill>
              <a:latin typeface="+mn-lt"/>
            </a:endParaRPr>
          </a:p>
        </p:txBody>
      </p:sp>
      <p:sp>
        <p:nvSpPr>
          <p:cNvPr id="24" name="TextBox 23"/>
          <p:cNvSpPr txBox="1"/>
          <p:nvPr/>
        </p:nvSpPr>
        <p:spPr>
          <a:xfrm>
            <a:off x="2057400" y="29778522"/>
            <a:ext cx="5532119" cy="2285229"/>
          </a:xfrm>
          <a:prstGeom prst="rect">
            <a:avLst/>
          </a:prstGeom>
          <a:noFill/>
        </p:spPr>
        <p:txBody>
          <a:bodyPr wrap="square" lIns="68568" tIns="34284" rIns="68568" bIns="34284" rtlCol="0">
            <a:spAutoFit/>
          </a:bodyPr>
          <a:lstStyle/>
          <a:p>
            <a:r>
              <a:rPr lang="en-US" sz="2800" dirty="0"/>
              <a:t>Mary Kait Heeren</a:t>
            </a:r>
          </a:p>
          <a:p>
            <a:r>
              <a:rPr lang="en-US" sz="2800" dirty="0"/>
              <a:t>Department of Computer Science</a:t>
            </a:r>
          </a:p>
          <a:p>
            <a:r>
              <a:rPr lang="en-US" sz="2800" b="0" i="0" dirty="0">
                <a:solidFill>
                  <a:srgbClr val="000000"/>
                </a:solidFill>
                <a:effectLst/>
              </a:rPr>
              <a:t>P.O. Box 9837, SFA Station</a:t>
            </a:r>
            <a:br>
              <a:rPr lang="en-US" sz="2800" dirty="0"/>
            </a:br>
            <a:r>
              <a:rPr lang="en-US" sz="2800" b="0" i="0" dirty="0">
                <a:solidFill>
                  <a:srgbClr val="000000"/>
                </a:solidFill>
                <a:effectLst/>
              </a:rPr>
              <a:t>Nacogdoches, Texas 75962</a:t>
            </a:r>
            <a:endParaRPr lang="en-US" sz="2800" dirty="0"/>
          </a:p>
          <a:p>
            <a:r>
              <a:rPr lang="en-US" sz="2800" dirty="0"/>
              <a:t>heerenmk@jacks.sfasu.edu</a:t>
            </a:r>
          </a:p>
        </p:txBody>
      </p:sp>
      <p:sp>
        <p:nvSpPr>
          <p:cNvPr id="25" name="TextBox 24"/>
          <p:cNvSpPr txBox="1"/>
          <p:nvPr/>
        </p:nvSpPr>
        <p:spPr>
          <a:xfrm>
            <a:off x="1706880" y="28956000"/>
            <a:ext cx="2364434" cy="746346"/>
          </a:xfrm>
          <a:prstGeom prst="rect">
            <a:avLst/>
          </a:prstGeom>
          <a:noFill/>
        </p:spPr>
        <p:txBody>
          <a:bodyPr wrap="square" lIns="68568" tIns="34284" rIns="68568" bIns="34284" rtlCol="0">
            <a:spAutoFit/>
          </a:bodyPr>
          <a:lstStyle/>
          <a:p>
            <a:r>
              <a:rPr lang="en-US" sz="4400" b="1" dirty="0"/>
              <a:t>Contact</a:t>
            </a:r>
          </a:p>
        </p:txBody>
      </p:sp>
      <p:sp>
        <p:nvSpPr>
          <p:cNvPr id="26" name="TextBox 25"/>
          <p:cNvSpPr txBox="1"/>
          <p:nvPr/>
        </p:nvSpPr>
        <p:spPr>
          <a:xfrm>
            <a:off x="29108400" y="30013173"/>
            <a:ext cx="14343987" cy="1431137"/>
          </a:xfrm>
          <a:prstGeom prst="rect">
            <a:avLst/>
          </a:prstGeom>
          <a:noFill/>
        </p:spPr>
        <p:txBody>
          <a:bodyPr wrap="square" lIns="68568" tIns="68568" rIns="68568" bIns="68568" numCol="1" spcCol="342842" rtlCol="0">
            <a:spAutoFit/>
          </a:bodyPr>
          <a:lstStyle/>
          <a:p>
            <a:r>
              <a:rPr lang="en-US" sz="2500" dirty="0"/>
              <a:t>1.  </a:t>
            </a:r>
            <a:r>
              <a:rPr lang="en-US" sz="2800" dirty="0" err="1"/>
              <a:t>Jupyter</a:t>
            </a:r>
            <a:r>
              <a:rPr lang="en-US" sz="2800" dirty="0"/>
              <a:t> Notebook </a:t>
            </a:r>
            <a:r>
              <a:rPr lang="en-US" sz="2500" dirty="0"/>
              <a:t>(</a:t>
            </a:r>
            <a:r>
              <a:rPr lang="en-US" sz="2800" dirty="0">
                <a:hlinkClick r:id="rId3"/>
              </a:rPr>
              <a:t>Project </a:t>
            </a:r>
            <a:r>
              <a:rPr lang="en-US" sz="2800" dirty="0" err="1">
                <a:hlinkClick r:id="rId3"/>
              </a:rPr>
              <a:t>Jupyter</a:t>
            </a:r>
            <a:r>
              <a:rPr lang="en-US" sz="2800" dirty="0">
                <a:hlinkClick r:id="rId3"/>
              </a:rPr>
              <a:t> | Home</a:t>
            </a:r>
            <a:r>
              <a:rPr lang="en-US" sz="2800" dirty="0"/>
              <a:t>)</a:t>
            </a:r>
            <a:endParaRPr lang="en-US" sz="2500" dirty="0"/>
          </a:p>
          <a:p>
            <a:r>
              <a:rPr lang="en-US" sz="2500" dirty="0"/>
              <a:t>2. </a:t>
            </a:r>
            <a:r>
              <a:rPr lang="en-US" sz="2800" dirty="0"/>
              <a:t>Geeks for Geeks </a:t>
            </a:r>
            <a:r>
              <a:rPr lang="en-US" sz="2500" dirty="0"/>
              <a:t>(</a:t>
            </a:r>
            <a:r>
              <a:rPr lang="en-US" sz="2800" dirty="0">
                <a:hlinkClick r:id="rId4"/>
              </a:rPr>
              <a:t>Transitive Relations: Definition, Properties, and Examples (geeksforgeeks.org)</a:t>
            </a:r>
            <a:r>
              <a:rPr lang="en-US" sz="2800" dirty="0"/>
              <a:t>)</a:t>
            </a:r>
          </a:p>
          <a:p>
            <a:r>
              <a:rPr lang="en-US" sz="2800" dirty="0"/>
              <a:t>3. </a:t>
            </a:r>
            <a:r>
              <a:rPr lang="en-US" sz="2800" dirty="0" err="1"/>
              <a:t>Github</a:t>
            </a:r>
            <a:r>
              <a:rPr lang="en-US" sz="2800" dirty="0"/>
              <a:t> Repository (</a:t>
            </a:r>
            <a:r>
              <a:rPr lang="en-US" sz="2800" dirty="0">
                <a:hlinkClick r:id="rId5"/>
              </a:rPr>
              <a:t>SFA-CS/</a:t>
            </a:r>
            <a:r>
              <a:rPr lang="en-US" sz="2800" dirty="0" err="1">
                <a:hlinkClick r:id="rId5"/>
              </a:rPr>
              <a:t>DiceProblem</a:t>
            </a:r>
            <a:r>
              <a:rPr lang="en-US" sz="2800" dirty="0"/>
              <a:t>)</a:t>
            </a:r>
          </a:p>
        </p:txBody>
      </p:sp>
      <p:sp>
        <p:nvSpPr>
          <p:cNvPr id="27" name="TextBox 26"/>
          <p:cNvSpPr txBox="1"/>
          <p:nvPr/>
        </p:nvSpPr>
        <p:spPr>
          <a:xfrm>
            <a:off x="28803600" y="29146502"/>
            <a:ext cx="2703473" cy="746346"/>
          </a:xfrm>
          <a:prstGeom prst="rect">
            <a:avLst/>
          </a:prstGeom>
          <a:noFill/>
        </p:spPr>
        <p:txBody>
          <a:bodyPr wrap="none" lIns="68568" tIns="34284" rIns="68568" bIns="34284" rtlCol="0">
            <a:spAutoFit/>
          </a:bodyPr>
          <a:lstStyle/>
          <a:p>
            <a:r>
              <a:rPr lang="en-US" sz="4400" b="1" dirty="0"/>
              <a:t>References</a:t>
            </a:r>
          </a:p>
        </p:txBody>
      </p:sp>
      <p:sp>
        <p:nvSpPr>
          <p:cNvPr id="32" name="Rectangle 31"/>
          <p:cNvSpPr/>
          <p:nvPr/>
        </p:nvSpPr>
        <p:spPr>
          <a:xfrm>
            <a:off x="1524231" y="4759800"/>
            <a:ext cx="13167360" cy="731520"/>
          </a:xfrm>
          <a:prstGeom prst="rect">
            <a:avLst/>
          </a:prstGeom>
          <a:solidFill>
            <a:srgbClr val="5F259F"/>
          </a:solidFill>
          <a:ln w="12700">
            <a:solidFill>
              <a:srgbClr val="5F259F"/>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Abstract</a:t>
            </a:r>
          </a:p>
        </p:txBody>
      </p:sp>
      <p:sp>
        <p:nvSpPr>
          <p:cNvPr id="15" name="Text Box 194"/>
          <p:cNvSpPr txBox="1">
            <a:spLocks noChangeArrowheads="1"/>
          </p:cNvSpPr>
          <p:nvPr/>
        </p:nvSpPr>
        <p:spPr bwMode="auto">
          <a:xfrm>
            <a:off x="15403968" y="5398505"/>
            <a:ext cx="6301339" cy="11937196"/>
          </a:xfrm>
          <a:prstGeom prst="rect">
            <a:avLst/>
          </a:prstGeom>
          <a:solidFill>
            <a:schemeClr val="bg1"/>
          </a:solidFill>
          <a:ln w="12700">
            <a:solidFill>
              <a:srgbClr val="5F259F"/>
            </a:solidFill>
          </a:ln>
          <a:effectLst/>
        </p:spPr>
        <p:txBody>
          <a:bodyPr wrap="square" lIns="137137" tIns="137137" rIns="137137" bIns="137137">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marL="0" marR="0" algn="ctr">
              <a:lnSpc>
                <a:spcPct val="107000"/>
              </a:lnSpc>
              <a:spcAft>
                <a:spcPts val="800"/>
              </a:spcAft>
            </a:pPr>
            <a:r>
              <a:rPr lang="en-US" b="1" kern="100" dirty="0">
                <a:latin typeface="+mn-lt"/>
                <a:ea typeface="Aptos" panose="020B0004020202020204" pitchFamily="34" charset="0"/>
                <a:cs typeface="Times New Roman" panose="02020603050405020304" pitchFamily="18" charset="0"/>
              </a:rPr>
              <a:t>#1 </a:t>
            </a:r>
            <a:r>
              <a:rPr lang="en-US" b="1" kern="100" dirty="0">
                <a:effectLst/>
                <a:latin typeface="+mn-lt"/>
                <a:ea typeface="Aptos" panose="020B0004020202020204" pitchFamily="34" charset="0"/>
                <a:cs typeface="Times New Roman" panose="02020603050405020304" pitchFamily="18" charset="0"/>
              </a:rPr>
              <a:t>– Combinatorial Approach</a:t>
            </a:r>
            <a:r>
              <a:rPr lang="en-US" b="1" kern="100" dirty="0">
                <a:latin typeface="+mn-lt"/>
                <a:ea typeface="Aptos" panose="020B0004020202020204" pitchFamily="34" charset="0"/>
                <a:cs typeface="Times New Roman" panose="02020603050405020304" pitchFamily="18" charset="0"/>
              </a:rPr>
              <a:t> using DFS</a:t>
            </a:r>
            <a:endParaRPr lang="en-US"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b="1" kern="100" dirty="0">
                <a:effectLst/>
                <a:latin typeface="+mn-lt"/>
                <a:ea typeface="Aptos" panose="020B0004020202020204" pitchFamily="34" charset="0"/>
                <a:cs typeface="Times New Roman" panose="02020603050405020304" pitchFamily="18" charset="0"/>
              </a:rPr>
              <a:t>Function </a:t>
            </a:r>
            <a:r>
              <a:rPr lang="en-US" b="1" kern="100" dirty="0" err="1">
                <a:effectLst/>
                <a:latin typeface="+mn-lt"/>
                <a:ea typeface="Aptos" panose="020B0004020202020204" pitchFamily="34" charset="0"/>
                <a:cs typeface="Times New Roman" panose="02020603050405020304" pitchFamily="18" charset="0"/>
              </a:rPr>
              <a:t>findAllLoopMethod</a:t>
            </a:r>
            <a:r>
              <a:rPr lang="en-US" b="1" kern="100" dirty="0">
                <a:effectLst/>
                <a:latin typeface="+mn-lt"/>
                <a:ea typeface="Aptos" panose="020B0004020202020204" pitchFamily="34" charset="0"/>
                <a:cs typeface="Times New Roman" panose="02020603050405020304" pitchFamily="18" charset="0"/>
              </a:rPr>
              <a:t>(n, k):</a:t>
            </a:r>
            <a:endParaRPr lang="en-US"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kern="100" dirty="0">
                <a:effectLst/>
                <a:latin typeface="+mn-lt"/>
                <a:ea typeface="Aptos" panose="020B0004020202020204" pitchFamily="34" charset="0"/>
                <a:cs typeface="Times New Roman" panose="02020603050405020304" pitchFamily="18" charset="0"/>
              </a:rPr>
              <a:t>    Initialize </a:t>
            </a:r>
            <a:r>
              <a:rPr lang="en-US" kern="100" dirty="0" err="1">
                <a:effectLst/>
                <a:latin typeface="+mn-lt"/>
                <a:ea typeface="Aptos" panose="020B0004020202020204" pitchFamily="34" charset="0"/>
                <a:cs typeface="Times New Roman" panose="02020603050405020304" pitchFamily="18" charset="0"/>
              </a:rPr>
              <a:t>start_dice</a:t>
            </a:r>
            <a:r>
              <a:rPr lang="en-US" kern="100" dirty="0">
                <a:effectLst/>
                <a:latin typeface="+mn-lt"/>
                <a:ea typeface="Aptos" panose="020B0004020202020204" pitchFamily="34" charset="0"/>
                <a:cs typeface="Times New Roman" panose="02020603050405020304" pitchFamily="18" charset="0"/>
              </a:rPr>
              <a:t> = [k-n+1] followed by n-1 ones</a:t>
            </a:r>
          </a:p>
          <a:p>
            <a:pPr marL="0" marR="0">
              <a:lnSpc>
                <a:spcPct val="107000"/>
              </a:lnSpc>
              <a:spcAft>
                <a:spcPts val="800"/>
              </a:spcAft>
            </a:pPr>
            <a:r>
              <a:rPr lang="en-US" kern="100" dirty="0">
                <a:effectLst/>
                <a:latin typeface="+mn-lt"/>
                <a:ea typeface="Aptos" panose="020B0004020202020204" pitchFamily="34" charset="0"/>
                <a:cs typeface="Times New Roman" panose="02020603050405020304" pitchFamily="18" charset="0"/>
              </a:rPr>
              <a:t>    Initialize </a:t>
            </a:r>
            <a:r>
              <a:rPr lang="en-US" kern="100" dirty="0" err="1">
                <a:effectLst/>
                <a:latin typeface="+mn-lt"/>
                <a:ea typeface="Aptos" panose="020B0004020202020204" pitchFamily="34" charset="0"/>
                <a:cs typeface="Times New Roman" panose="02020603050405020304" pitchFamily="18" charset="0"/>
              </a:rPr>
              <a:t>process_dice</a:t>
            </a:r>
            <a:r>
              <a:rPr lang="en-US" kern="100" dirty="0">
                <a:effectLst/>
                <a:latin typeface="+mn-lt"/>
                <a:ea typeface="Aptos" panose="020B0004020202020204" pitchFamily="34" charset="0"/>
                <a:cs typeface="Times New Roman" panose="02020603050405020304" pitchFamily="18" charset="0"/>
              </a:rPr>
              <a:t> as a stack containing </a:t>
            </a:r>
            <a:r>
              <a:rPr lang="en-US" kern="100" dirty="0" err="1">
                <a:effectLst/>
                <a:latin typeface="+mn-lt"/>
                <a:ea typeface="Aptos" panose="020B0004020202020204" pitchFamily="34" charset="0"/>
                <a:cs typeface="Times New Roman" panose="02020603050405020304" pitchFamily="18" charset="0"/>
              </a:rPr>
              <a:t>start_dice</a:t>
            </a:r>
            <a:endParaRPr lang="en-US"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kern="100" dirty="0">
                <a:effectLst/>
                <a:latin typeface="+mn-lt"/>
                <a:ea typeface="Aptos" panose="020B0004020202020204" pitchFamily="34" charset="0"/>
                <a:cs typeface="Times New Roman" panose="02020603050405020304" pitchFamily="18" charset="0"/>
              </a:rPr>
              <a:t>    Initialize </a:t>
            </a:r>
            <a:r>
              <a:rPr lang="en-US" kern="100" dirty="0" err="1">
                <a:effectLst/>
                <a:latin typeface="+mn-lt"/>
                <a:ea typeface="Aptos" panose="020B0004020202020204" pitchFamily="34" charset="0"/>
                <a:cs typeface="Times New Roman" panose="02020603050405020304" pitchFamily="18" charset="0"/>
              </a:rPr>
              <a:t>all_dice</a:t>
            </a:r>
            <a:r>
              <a:rPr lang="en-US" kern="100" dirty="0">
                <a:effectLst/>
                <a:latin typeface="+mn-lt"/>
                <a:ea typeface="Aptos" panose="020B0004020202020204" pitchFamily="34" charset="0"/>
                <a:cs typeface="Times New Roman" panose="02020603050405020304" pitchFamily="18" charset="0"/>
              </a:rPr>
              <a:t> as a list containing </a:t>
            </a:r>
            <a:r>
              <a:rPr lang="en-US" kern="100" dirty="0" err="1">
                <a:effectLst/>
                <a:latin typeface="+mn-lt"/>
                <a:ea typeface="Aptos" panose="020B0004020202020204" pitchFamily="34" charset="0"/>
                <a:cs typeface="Times New Roman" panose="02020603050405020304" pitchFamily="18" charset="0"/>
              </a:rPr>
              <a:t>start_dice</a:t>
            </a:r>
            <a:endParaRPr lang="en-US"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kern="100" dirty="0">
                <a:effectLst/>
                <a:latin typeface="+mn-lt"/>
                <a:ea typeface="Aptos" panose="020B0004020202020204" pitchFamily="34" charset="0"/>
                <a:cs typeface="Times New Roman" panose="02020603050405020304" pitchFamily="18" charset="0"/>
              </a:rPr>
              <a:t>    While </a:t>
            </a:r>
            <a:r>
              <a:rPr lang="en-US" kern="100" dirty="0" err="1">
                <a:effectLst/>
                <a:latin typeface="+mn-lt"/>
                <a:ea typeface="Aptos" panose="020B0004020202020204" pitchFamily="34" charset="0"/>
                <a:cs typeface="Times New Roman" panose="02020603050405020304" pitchFamily="18" charset="0"/>
              </a:rPr>
              <a:t>process_dice</a:t>
            </a:r>
            <a:r>
              <a:rPr lang="en-US" kern="100" dirty="0">
                <a:effectLst/>
                <a:latin typeface="+mn-lt"/>
                <a:ea typeface="Aptos" panose="020B0004020202020204" pitchFamily="34" charset="0"/>
                <a:cs typeface="Times New Roman" panose="02020603050405020304" pitchFamily="18" charset="0"/>
              </a:rPr>
              <a:t> is not empty:</a:t>
            </a:r>
          </a:p>
          <a:p>
            <a:pPr marL="0" marR="0">
              <a:lnSpc>
                <a:spcPct val="107000"/>
              </a:lnSpc>
              <a:spcAft>
                <a:spcPts val="800"/>
              </a:spcAft>
            </a:pPr>
            <a:r>
              <a:rPr lang="en-US" kern="100" dirty="0">
                <a:effectLst/>
                <a:latin typeface="+mn-lt"/>
                <a:ea typeface="Aptos" panose="020B0004020202020204" pitchFamily="34" charset="0"/>
                <a:cs typeface="Times New Roman" panose="02020603050405020304" pitchFamily="18" charset="0"/>
              </a:rPr>
              <a:t>        Pop the next die configuration (d) from </a:t>
            </a:r>
            <a:r>
              <a:rPr lang="en-US" kern="100" dirty="0" err="1">
                <a:effectLst/>
                <a:latin typeface="+mn-lt"/>
                <a:ea typeface="Aptos" panose="020B0004020202020204" pitchFamily="34" charset="0"/>
                <a:cs typeface="Times New Roman" panose="02020603050405020304" pitchFamily="18" charset="0"/>
              </a:rPr>
              <a:t>process_dice</a:t>
            </a:r>
            <a:endParaRPr lang="en-US"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kern="100" dirty="0">
                <a:effectLst/>
                <a:latin typeface="+mn-lt"/>
                <a:ea typeface="Aptos" panose="020B0004020202020204" pitchFamily="34" charset="0"/>
                <a:cs typeface="Times New Roman" panose="02020603050405020304" pitchFamily="18" charset="0"/>
              </a:rPr>
              <a:t>        Generate </a:t>
            </a:r>
            <a:r>
              <a:rPr lang="en-US" kern="100" dirty="0" err="1">
                <a:effectLst/>
                <a:latin typeface="+mn-lt"/>
                <a:ea typeface="Aptos" panose="020B0004020202020204" pitchFamily="34" charset="0"/>
                <a:cs typeface="Times New Roman" panose="02020603050405020304" pitchFamily="18" charset="0"/>
              </a:rPr>
              <a:t>new_dice</a:t>
            </a:r>
            <a:r>
              <a:rPr lang="en-US" kern="100" dirty="0">
                <a:effectLst/>
                <a:latin typeface="+mn-lt"/>
                <a:ea typeface="Aptos" panose="020B0004020202020204" pitchFamily="34" charset="0"/>
                <a:cs typeface="Times New Roman" panose="02020603050405020304" pitchFamily="18" charset="0"/>
              </a:rPr>
              <a:t> by moving pip on d</a:t>
            </a:r>
          </a:p>
          <a:p>
            <a:pPr marL="0" marR="0">
              <a:lnSpc>
                <a:spcPct val="107000"/>
              </a:lnSpc>
              <a:spcAft>
                <a:spcPts val="800"/>
              </a:spcAft>
            </a:pPr>
            <a:r>
              <a:rPr lang="en-US" kern="100" dirty="0">
                <a:effectLst/>
                <a:latin typeface="+mn-lt"/>
                <a:ea typeface="Aptos" panose="020B0004020202020204" pitchFamily="34" charset="0"/>
                <a:cs typeface="Times New Roman" panose="02020603050405020304" pitchFamily="18" charset="0"/>
              </a:rPr>
              <a:t>        For each die in </a:t>
            </a:r>
            <a:r>
              <a:rPr lang="en-US" kern="100" dirty="0" err="1">
                <a:effectLst/>
                <a:latin typeface="+mn-lt"/>
                <a:ea typeface="Aptos" panose="020B0004020202020204" pitchFamily="34" charset="0"/>
                <a:cs typeface="Times New Roman" panose="02020603050405020304" pitchFamily="18" charset="0"/>
              </a:rPr>
              <a:t>new_dice</a:t>
            </a:r>
            <a:r>
              <a:rPr lang="en-US" kern="100" dirty="0">
                <a:effectLst/>
                <a:latin typeface="+mn-lt"/>
                <a:ea typeface="Aptos" panose="020B0004020202020204" pitchFamily="34" charset="0"/>
                <a:cs typeface="Times New Roman" panose="02020603050405020304" pitchFamily="18" charset="0"/>
              </a:rPr>
              <a:t>:</a:t>
            </a:r>
          </a:p>
          <a:p>
            <a:pPr marL="0" marR="0">
              <a:lnSpc>
                <a:spcPct val="107000"/>
              </a:lnSpc>
              <a:spcAft>
                <a:spcPts val="800"/>
              </a:spcAft>
            </a:pPr>
            <a:r>
              <a:rPr lang="en-US" kern="100" dirty="0">
                <a:effectLst/>
                <a:latin typeface="+mn-lt"/>
                <a:ea typeface="Aptos" panose="020B0004020202020204" pitchFamily="34" charset="0"/>
                <a:cs typeface="Times New Roman" panose="02020603050405020304" pitchFamily="18" charset="0"/>
              </a:rPr>
              <a:t>            If die is not in </a:t>
            </a:r>
            <a:r>
              <a:rPr lang="en-US" kern="100" dirty="0" err="1">
                <a:effectLst/>
                <a:latin typeface="+mn-lt"/>
                <a:ea typeface="Aptos" panose="020B0004020202020204" pitchFamily="34" charset="0"/>
                <a:cs typeface="Times New Roman" panose="02020603050405020304" pitchFamily="18" charset="0"/>
              </a:rPr>
              <a:t>all_dice</a:t>
            </a:r>
            <a:r>
              <a:rPr lang="en-US" kern="100" dirty="0">
                <a:effectLst/>
                <a:latin typeface="+mn-lt"/>
                <a:ea typeface="Aptos" panose="020B0004020202020204" pitchFamily="34" charset="0"/>
                <a:cs typeface="Times New Roman" panose="02020603050405020304" pitchFamily="18" charset="0"/>
              </a:rPr>
              <a:t>:</a:t>
            </a:r>
          </a:p>
          <a:p>
            <a:pPr marL="0" marR="0">
              <a:lnSpc>
                <a:spcPct val="107000"/>
              </a:lnSpc>
              <a:spcAft>
                <a:spcPts val="800"/>
              </a:spcAft>
            </a:pPr>
            <a:r>
              <a:rPr lang="en-US" kern="100" dirty="0">
                <a:effectLst/>
                <a:latin typeface="+mn-lt"/>
                <a:ea typeface="Aptos" panose="020B0004020202020204" pitchFamily="34" charset="0"/>
                <a:cs typeface="Times New Roman" panose="02020603050405020304" pitchFamily="18" charset="0"/>
              </a:rPr>
              <a:t>                Append die to </a:t>
            </a:r>
            <a:r>
              <a:rPr lang="en-US" kern="100" dirty="0" err="1">
                <a:effectLst/>
                <a:latin typeface="+mn-lt"/>
                <a:ea typeface="Aptos" panose="020B0004020202020204" pitchFamily="34" charset="0"/>
                <a:cs typeface="Times New Roman" panose="02020603050405020304" pitchFamily="18" charset="0"/>
              </a:rPr>
              <a:t>process_dice</a:t>
            </a:r>
            <a:r>
              <a:rPr lang="en-US" kern="100" dirty="0">
                <a:effectLst/>
                <a:latin typeface="+mn-lt"/>
                <a:ea typeface="Aptos" panose="020B0004020202020204" pitchFamily="34" charset="0"/>
                <a:cs typeface="Times New Roman" panose="02020603050405020304" pitchFamily="18" charset="0"/>
              </a:rPr>
              <a:t> and </a:t>
            </a:r>
            <a:r>
              <a:rPr lang="en-US" kern="100" dirty="0" err="1">
                <a:effectLst/>
                <a:latin typeface="+mn-lt"/>
                <a:ea typeface="Aptos" panose="020B0004020202020204" pitchFamily="34" charset="0"/>
                <a:cs typeface="Times New Roman" panose="02020603050405020304" pitchFamily="18" charset="0"/>
              </a:rPr>
              <a:t>all_dice</a:t>
            </a:r>
            <a:endParaRPr lang="en-US"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kern="100" dirty="0">
                <a:effectLst/>
                <a:latin typeface="+mn-lt"/>
                <a:ea typeface="Aptos" panose="020B0004020202020204" pitchFamily="34" charset="0"/>
                <a:cs typeface="Times New Roman" panose="02020603050405020304" pitchFamily="18" charset="0"/>
              </a:rPr>
              <a:t>    Return the size of </a:t>
            </a:r>
            <a:r>
              <a:rPr lang="en-US" kern="100" dirty="0" err="1">
                <a:effectLst/>
                <a:latin typeface="+mn-lt"/>
                <a:ea typeface="Aptos" panose="020B0004020202020204" pitchFamily="34" charset="0"/>
                <a:cs typeface="Times New Roman" panose="02020603050405020304" pitchFamily="18" charset="0"/>
              </a:rPr>
              <a:t>all_dice</a:t>
            </a:r>
            <a:endParaRPr lang="en-US"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kern="100" dirty="0">
                <a:effectLst/>
                <a:latin typeface="+mn-lt"/>
                <a:ea typeface="Aptos" panose="020B0004020202020204" pitchFamily="34" charset="0"/>
                <a:cs typeface="Times New Roman" panose="02020603050405020304" pitchFamily="18" charset="0"/>
              </a:rPr>
              <a:t> </a:t>
            </a:r>
          </a:p>
          <a:p>
            <a:pPr marL="0" marR="0">
              <a:lnSpc>
                <a:spcPct val="107000"/>
              </a:lnSpc>
              <a:spcAft>
                <a:spcPts val="800"/>
              </a:spcAft>
            </a:pPr>
            <a:r>
              <a:rPr lang="en-US" b="1" kern="100" dirty="0">
                <a:effectLst/>
                <a:latin typeface="+mn-lt"/>
                <a:ea typeface="Aptos" panose="020B0004020202020204" pitchFamily="34" charset="0"/>
                <a:cs typeface="Times New Roman" panose="02020603050405020304" pitchFamily="18" charset="0"/>
              </a:rPr>
              <a:t>Function </a:t>
            </a:r>
            <a:r>
              <a:rPr lang="en-US" b="1" kern="100" dirty="0" err="1">
                <a:effectLst/>
                <a:latin typeface="+mn-lt"/>
                <a:ea typeface="Aptos" panose="020B0004020202020204" pitchFamily="34" charset="0"/>
                <a:cs typeface="Times New Roman" panose="02020603050405020304" pitchFamily="18" charset="0"/>
              </a:rPr>
              <a:t>move_pip</a:t>
            </a:r>
            <a:r>
              <a:rPr lang="en-US" b="1" kern="100" dirty="0">
                <a:effectLst/>
                <a:latin typeface="+mn-lt"/>
                <a:ea typeface="Aptos" panose="020B0004020202020204" pitchFamily="34" charset="0"/>
                <a:cs typeface="Times New Roman" panose="02020603050405020304" pitchFamily="18" charset="0"/>
              </a:rPr>
              <a:t>(dice):</a:t>
            </a:r>
            <a:endParaRPr lang="en-US"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kern="100" dirty="0">
                <a:effectLst/>
                <a:latin typeface="+mn-lt"/>
                <a:ea typeface="Aptos" panose="020B0004020202020204" pitchFamily="34" charset="0"/>
                <a:cs typeface="Times New Roman" panose="02020603050405020304" pitchFamily="18" charset="0"/>
              </a:rPr>
              <a:t>    Initialize </a:t>
            </a:r>
            <a:r>
              <a:rPr lang="en-US" kern="100" dirty="0" err="1">
                <a:effectLst/>
                <a:latin typeface="+mn-lt"/>
                <a:ea typeface="Aptos" panose="020B0004020202020204" pitchFamily="34" charset="0"/>
                <a:cs typeface="Times New Roman" panose="02020603050405020304" pitchFamily="18" charset="0"/>
              </a:rPr>
              <a:t>new_dice</a:t>
            </a:r>
            <a:r>
              <a:rPr lang="en-US" kern="100" dirty="0">
                <a:effectLst/>
                <a:latin typeface="+mn-lt"/>
                <a:ea typeface="Aptos" panose="020B0004020202020204" pitchFamily="34" charset="0"/>
                <a:cs typeface="Times New Roman" panose="02020603050405020304" pitchFamily="18" charset="0"/>
              </a:rPr>
              <a:t> as empty list</a:t>
            </a:r>
          </a:p>
          <a:p>
            <a:pPr marL="0" marR="0">
              <a:lnSpc>
                <a:spcPct val="107000"/>
              </a:lnSpc>
              <a:spcAft>
                <a:spcPts val="800"/>
              </a:spcAft>
            </a:pPr>
            <a:r>
              <a:rPr lang="en-US" kern="100" dirty="0">
                <a:effectLst/>
                <a:latin typeface="+mn-lt"/>
                <a:ea typeface="Aptos" panose="020B0004020202020204" pitchFamily="34" charset="0"/>
                <a:cs typeface="Times New Roman" panose="02020603050405020304" pitchFamily="18" charset="0"/>
              </a:rPr>
              <a:t>    For each side </a:t>
            </a:r>
            <a:r>
              <a:rPr lang="en-US" kern="100" dirty="0" err="1">
                <a:effectLst/>
                <a:latin typeface="+mn-lt"/>
                <a:ea typeface="Aptos" panose="020B0004020202020204" pitchFamily="34" charset="0"/>
                <a:cs typeface="Times New Roman" panose="02020603050405020304" pitchFamily="18" charset="0"/>
              </a:rPr>
              <a:t>i</a:t>
            </a:r>
            <a:r>
              <a:rPr lang="en-US" kern="100" dirty="0">
                <a:effectLst/>
                <a:latin typeface="+mn-lt"/>
                <a:ea typeface="Aptos" panose="020B0004020202020204" pitchFamily="34" charset="0"/>
                <a:cs typeface="Times New Roman" panose="02020603050405020304" pitchFamily="18" charset="0"/>
              </a:rPr>
              <a:t> of dice (except the last):</a:t>
            </a:r>
          </a:p>
          <a:p>
            <a:pPr marL="0" marR="0">
              <a:lnSpc>
                <a:spcPct val="107000"/>
              </a:lnSpc>
              <a:spcAft>
                <a:spcPts val="800"/>
              </a:spcAft>
            </a:pPr>
            <a:r>
              <a:rPr lang="en-US" kern="100" dirty="0">
                <a:effectLst/>
                <a:latin typeface="+mn-lt"/>
                <a:ea typeface="Aptos" panose="020B0004020202020204" pitchFamily="34" charset="0"/>
                <a:cs typeface="Times New Roman" panose="02020603050405020304" pitchFamily="18" charset="0"/>
              </a:rPr>
              <a:t>        Initialize j as i+1</a:t>
            </a:r>
          </a:p>
          <a:p>
            <a:pPr marL="0" marR="0">
              <a:lnSpc>
                <a:spcPct val="107000"/>
              </a:lnSpc>
              <a:spcAft>
                <a:spcPts val="800"/>
              </a:spcAft>
            </a:pPr>
            <a:r>
              <a:rPr lang="en-US" kern="100" dirty="0">
                <a:effectLst/>
                <a:latin typeface="+mn-lt"/>
                <a:ea typeface="Aptos" panose="020B0004020202020204" pitchFamily="34" charset="0"/>
                <a:cs typeface="Times New Roman" panose="02020603050405020304" pitchFamily="18" charset="0"/>
              </a:rPr>
              <a:t>        While j &lt; sides and dice[j] == dice[</a:t>
            </a:r>
            <a:r>
              <a:rPr lang="en-US" kern="100" dirty="0" err="1">
                <a:effectLst/>
                <a:latin typeface="+mn-lt"/>
                <a:ea typeface="Aptos" panose="020B0004020202020204" pitchFamily="34" charset="0"/>
                <a:cs typeface="Times New Roman" panose="02020603050405020304" pitchFamily="18" charset="0"/>
              </a:rPr>
              <a:t>i</a:t>
            </a:r>
            <a:r>
              <a:rPr lang="en-US" kern="100" dirty="0">
                <a:effectLst/>
                <a:latin typeface="+mn-lt"/>
                <a:ea typeface="Aptos" panose="020B0004020202020204" pitchFamily="34" charset="0"/>
                <a:cs typeface="Times New Roman" panose="02020603050405020304" pitchFamily="18" charset="0"/>
              </a:rPr>
              <a:t>] - 1:</a:t>
            </a:r>
          </a:p>
          <a:p>
            <a:pPr marL="0" marR="0">
              <a:lnSpc>
                <a:spcPct val="107000"/>
              </a:lnSpc>
              <a:spcAft>
                <a:spcPts val="800"/>
              </a:spcAft>
            </a:pPr>
            <a:r>
              <a:rPr lang="en-US" kern="100" dirty="0">
                <a:effectLst/>
                <a:latin typeface="+mn-lt"/>
                <a:ea typeface="Aptos" panose="020B0004020202020204" pitchFamily="34" charset="0"/>
                <a:cs typeface="Times New Roman" panose="02020603050405020304" pitchFamily="18" charset="0"/>
              </a:rPr>
              <a:t>            Increment j</a:t>
            </a:r>
          </a:p>
          <a:p>
            <a:pPr marL="0" marR="0">
              <a:lnSpc>
                <a:spcPct val="107000"/>
              </a:lnSpc>
              <a:spcAft>
                <a:spcPts val="800"/>
              </a:spcAft>
            </a:pPr>
            <a:r>
              <a:rPr lang="en-US" kern="100" dirty="0">
                <a:effectLst/>
                <a:latin typeface="+mn-lt"/>
                <a:ea typeface="Aptos" panose="020B0004020202020204" pitchFamily="34" charset="0"/>
                <a:cs typeface="Times New Roman" panose="02020603050405020304" pitchFamily="18" charset="0"/>
              </a:rPr>
              <a:t>        If dice[</a:t>
            </a:r>
            <a:r>
              <a:rPr lang="en-US" kern="100" dirty="0" err="1">
                <a:effectLst/>
                <a:latin typeface="+mn-lt"/>
                <a:ea typeface="Aptos" panose="020B0004020202020204" pitchFamily="34" charset="0"/>
                <a:cs typeface="Times New Roman" panose="02020603050405020304" pitchFamily="18" charset="0"/>
              </a:rPr>
              <a:t>i</a:t>
            </a:r>
            <a:r>
              <a:rPr lang="en-US" kern="100" dirty="0">
                <a:effectLst/>
                <a:latin typeface="+mn-lt"/>
                <a:ea typeface="Aptos" panose="020B0004020202020204" pitchFamily="34" charset="0"/>
                <a:cs typeface="Times New Roman" panose="02020603050405020304" pitchFamily="18" charset="0"/>
              </a:rPr>
              <a:t>] &gt;= dice[j] + 2:</a:t>
            </a:r>
          </a:p>
          <a:p>
            <a:pPr marL="0" marR="0">
              <a:lnSpc>
                <a:spcPct val="107000"/>
              </a:lnSpc>
              <a:spcAft>
                <a:spcPts val="800"/>
              </a:spcAft>
            </a:pPr>
            <a:r>
              <a:rPr lang="en-US" kern="100" dirty="0">
                <a:effectLst/>
                <a:latin typeface="+mn-lt"/>
                <a:ea typeface="Aptos" panose="020B0004020202020204" pitchFamily="34" charset="0"/>
                <a:cs typeface="Times New Roman" panose="02020603050405020304" pitchFamily="18" charset="0"/>
              </a:rPr>
              <a:t>            Create a copy of dice, move pip from </a:t>
            </a:r>
            <a:r>
              <a:rPr lang="en-US" kern="100" dirty="0" err="1">
                <a:effectLst/>
                <a:latin typeface="+mn-lt"/>
                <a:ea typeface="Aptos" panose="020B0004020202020204" pitchFamily="34" charset="0"/>
                <a:cs typeface="Times New Roman" panose="02020603050405020304" pitchFamily="18" charset="0"/>
              </a:rPr>
              <a:t>i</a:t>
            </a:r>
            <a:r>
              <a:rPr lang="en-US" kern="100" dirty="0">
                <a:effectLst/>
                <a:latin typeface="+mn-lt"/>
                <a:ea typeface="Aptos" panose="020B0004020202020204" pitchFamily="34" charset="0"/>
                <a:cs typeface="Times New Roman" panose="02020603050405020304" pitchFamily="18" charset="0"/>
              </a:rPr>
              <a:t> to j</a:t>
            </a:r>
          </a:p>
          <a:p>
            <a:pPr marL="0" marR="0">
              <a:lnSpc>
                <a:spcPct val="107000"/>
              </a:lnSpc>
              <a:spcAft>
                <a:spcPts val="800"/>
              </a:spcAft>
            </a:pPr>
            <a:r>
              <a:rPr lang="en-US" kern="100" dirty="0">
                <a:effectLst/>
                <a:latin typeface="+mn-lt"/>
                <a:ea typeface="Aptos" panose="020B0004020202020204" pitchFamily="34" charset="0"/>
                <a:cs typeface="Times New Roman" panose="02020603050405020304" pitchFamily="18" charset="0"/>
              </a:rPr>
              <a:t>            Append the modified die configuration to </a:t>
            </a:r>
            <a:r>
              <a:rPr lang="en-US" kern="100" dirty="0" err="1">
                <a:effectLst/>
                <a:latin typeface="+mn-lt"/>
                <a:ea typeface="Aptos" panose="020B0004020202020204" pitchFamily="34" charset="0"/>
                <a:cs typeface="Times New Roman" panose="02020603050405020304" pitchFamily="18" charset="0"/>
              </a:rPr>
              <a:t>new_dice</a:t>
            </a:r>
            <a:endParaRPr lang="en-US"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kern="100" dirty="0">
                <a:effectLst/>
                <a:latin typeface="+mn-lt"/>
                <a:ea typeface="Aptos" panose="020B0004020202020204" pitchFamily="34" charset="0"/>
                <a:cs typeface="Times New Roman" panose="02020603050405020304" pitchFamily="18" charset="0"/>
              </a:rPr>
              <a:t>    Return </a:t>
            </a:r>
            <a:r>
              <a:rPr lang="en-US" kern="100" dirty="0" err="1">
                <a:effectLst/>
                <a:latin typeface="+mn-lt"/>
                <a:ea typeface="Aptos" panose="020B0004020202020204" pitchFamily="34" charset="0"/>
                <a:cs typeface="Times New Roman" panose="02020603050405020304" pitchFamily="18" charset="0"/>
              </a:rPr>
              <a:t>new_dice</a:t>
            </a:r>
            <a:endParaRPr lang="en-US" kern="100" dirty="0">
              <a:effectLst/>
              <a:latin typeface="+mn-lt"/>
              <a:ea typeface="Aptos" panose="020B0004020202020204" pitchFamily="34" charset="0"/>
              <a:cs typeface="Times New Roman" panose="02020603050405020304" pitchFamily="18" charset="0"/>
            </a:endParaRPr>
          </a:p>
        </p:txBody>
      </p:sp>
      <p:sp>
        <p:nvSpPr>
          <p:cNvPr id="33" name="Rectangle 32"/>
          <p:cNvSpPr/>
          <p:nvPr/>
        </p:nvSpPr>
        <p:spPr>
          <a:xfrm>
            <a:off x="1524231" y="8460534"/>
            <a:ext cx="13167360" cy="731520"/>
          </a:xfrm>
          <a:prstGeom prst="rect">
            <a:avLst/>
          </a:prstGeom>
          <a:solidFill>
            <a:srgbClr val="5F259F"/>
          </a:solidFill>
          <a:ln w="12700">
            <a:solidFill>
              <a:srgbClr val="5F259F"/>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Introduction/Background</a:t>
            </a:r>
          </a:p>
        </p:txBody>
      </p:sp>
      <p:sp>
        <p:nvSpPr>
          <p:cNvPr id="13" name="Text Box 192"/>
          <p:cNvSpPr txBox="1">
            <a:spLocks noChangeArrowheads="1"/>
          </p:cNvSpPr>
          <p:nvPr/>
        </p:nvSpPr>
        <p:spPr bwMode="auto">
          <a:xfrm>
            <a:off x="15424963" y="18383178"/>
            <a:ext cx="13148310" cy="9710561"/>
          </a:xfrm>
          <a:prstGeom prst="rect">
            <a:avLst/>
          </a:prstGeom>
          <a:solidFill>
            <a:schemeClr val="bg1"/>
          </a:solidFill>
          <a:ln w="12700">
            <a:solidFill>
              <a:srgbClr val="5F259F"/>
            </a:solidFill>
          </a:ln>
          <a:effectLst/>
        </p:spPr>
        <p:txBody>
          <a:bodyPr wrap="square" lIns="137137" tIns="137137" rIns="137137" bIns="137137">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marL="0" marR="0">
              <a:lnSpc>
                <a:spcPct val="107000"/>
              </a:lnSpc>
              <a:spcBef>
                <a:spcPts val="0"/>
              </a:spcBef>
              <a:spcAft>
                <a:spcPts val="800"/>
              </a:spcAft>
            </a:pPr>
            <a:r>
              <a:rPr lang="en-US" sz="3200" kern="100" dirty="0">
                <a:effectLst/>
                <a:latin typeface="+mn-lt"/>
                <a:ea typeface="Aptos" panose="020B0004020202020204" pitchFamily="34" charset="0"/>
                <a:cs typeface="Times New Roman" panose="02020603050405020304" pitchFamily="18" charset="0"/>
              </a:rPr>
              <a:t>A relation is transitive</a:t>
            </a:r>
            <a:r>
              <a:rPr lang="en-US" sz="3200" kern="100" dirty="0">
                <a:latin typeface="+mn-lt"/>
                <a:ea typeface="Aptos" panose="020B0004020202020204" pitchFamily="34" charset="0"/>
                <a:cs typeface="Times New Roman" panose="02020603050405020304" pitchFamily="18" charset="0"/>
              </a:rPr>
              <a:t> </a:t>
            </a:r>
            <a:r>
              <a:rPr lang="en-US" sz="3200" kern="100" dirty="0">
                <a:effectLst/>
                <a:latin typeface="+mn-lt"/>
                <a:ea typeface="Aptos" panose="020B0004020202020204" pitchFamily="34" charset="0"/>
                <a:cs typeface="Times New Roman" panose="02020603050405020304" pitchFamily="18" charset="0"/>
              </a:rPr>
              <a:t>whenever one element is related to a second element, and that second element is related to a third element, then the first element is also related to the third element.</a:t>
            </a:r>
          </a:p>
          <a:p>
            <a:pPr marL="0" marR="0">
              <a:lnSpc>
                <a:spcPct val="107000"/>
              </a:lnSpc>
              <a:spcBef>
                <a:spcPts val="0"/>
              </a:spcBef>
              <a:spcAft>
                <a:spcPts val="800"/>
              </a:spcAft>
            </a:pPr>
            <a:r>
              <a:rPr lang="en-US" sz="3200" b="1" kern="100" dirty="0">
                <a:effectLst/>
                <a:latin typeface="+mn-lt"/>
                <a:ea typeface="Aptos" panose="020B0004020202020204" pitchFamily="34" charset="0"/>
                <a:cs typeface="Times New Roman" panose="02020603050405020304" pitchFamily="18" charset="0"/>
              </a:rPr>
              <a:t>In terms of dice: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3200" kern="100" dirty="0">
                <a:effectLst/>
                <a:latin typeface="+mn-lt"/>
                <a:ea typeface="Aptos" panose="020B0004020202020204" pitchFamily="34" charset="0"/>
                <a:cs typeface="Times New Roman" panose="02020603050405020304" pitchFamily="18" charset="0"/>
              </a:rPr>
              <a:t>If Die A wins over Die B, and Die B wins over Die C, then for transitivity to hold, Die A should also win over Die C.</a:t>
            </a:r>
            <a:endParaRPr lang="en-US" sz="3200" b="1" kern="100" dirty="0">
              <a:latin typeface="+mn-lt"/>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r>
              <a:rPr lang="en-US" sz="3200" b="1" kern="100" dirty="0">
                <a:latin typeface="+mn-lt"/>
                <a:ea typeface="Aptos" panose="020B0004020202020204" pitchFamily="34" charset="0"/>
                <a:cs typeface="Times New Roman" panose="02020603050405020304" pitchFamily="18" charset="0"/>
              </a:rPr>
              <a:t>Disproval: </a:t>
            </a:r>
          </a:p>
          <a:p>
            <a:pPr marL="0" marR="0">
              <a:lnSpc>
                <a:spcPct val="107000"/>
              </a:lnSpc>
              <a:spcBef>
                <a:spcPts val="0"/>
              </a:spcBef>
              <a:spcAft>
                <a:spcPts val="800"/>
              </a:spcAft>
            </a:pPr>
            <a:endParaRPr lang="en-US" sz="3200" b="1" kern="100" dirty="0">
              <a:latin typeface="+mn-lt"/>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endParaRPr lang="en-US" sz="3200" b="1" kern="100" dirty="0">
              <a:latin typeface="+mn-lt"/>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endParaRPr lang="en-US" sz="3200" b="1" kern="100" dirty="0">
              <a:latin typeface="+mn-lt"/>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endParaRPr lang="en-US" sz="3200" b="1" kern="100" dirty="0">
              <a:latin typeface="+mn-lt"/>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endParaRPr lang="en-US" sz="3200" b="1" kern="100" dirty="0">
              <a:latin typeface="+mn-lt"/>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endParaRPr lang="en-US" sz="3200" b="1" kern="100" dirty="0">
              <a:latin typeface="+mn-lt"/>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r>
              <a:rPr lang="en-US" sz="3200" b="1" kern="100" dirty="0">
                <a:latin typeface="+mn-lt"/>
                <a:ea typeface="Aptos" panose="020B0004020202020204" pitchFamily="34" charset="0"/>
                <a:cs typeface="Times New Roman" panose="02020603050405020304" pitchFamily="18" charset="0"/>
              </a:rPr>
              <a:t>Therefore; by proof of contradiction, transitivity is not consistent in dice comparison, disproving the theory that dice could hold transitive properties in every case. </a:t>
            </a:r>
          </a:p>
        </p:txBody>
      </p:sp>
      <p:sp>
        <p:nvSpPr>
          <p:cNvPr id="34" name="Rectangle 33"/>
          <p:cNvSpPr/>
          <p:nvPr/>
        </p:nvSpPr>
        <p:spPr>
          <a:xfrm>
            <a:off x="15411720" y="17665576"/>
            <a:ext cx="13167360" cy="731520"/>
          </a:xfrm>
          <a:prstGeom prst="rect">
            <a:avLst/>
          </a:prstGeom>
          <a:solidFill>
            <a:srgbClr val="5F259F"/>
          </a:solidFill>
          <a:ln w="12700">
            <a:solidFill>
              <a:srgbClr val="5F259F"/>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A Look at Transitivity</a:t>
            </a:r>
          </a:p>
        </p:txBody>
      </p:sp>
      <p:sp>
        <p:nvSpPr>
          <p:cNvPr id="12" name="Text Box 191"/>
          <p:cNvSpPr txBox="1">
            <a:spLocks noChangeArrowheads="1"/>
          </p:cNvSpPr>
          <p:nvPr/>
        </p:nvSpPr>
        <p:spPr bwMode="auto">
          <a:xfrm>
            <a:off x="29271264" y="5442357"/>
            <a:ext cx="13110156" cy="14557785"/>
          </a:xfrm>
          <a:prstGeom prst="rect">
            <a:avLst/>
          </a:prstGeom>
          <a:solidFill>
            <a:schemeClr val="bg1"/>
          </a:solidFill>
          <a:ln w="12700">
            <a:solidFill>
              <a:srgbClr val="5F259F"/>
            </a:solidFill>
          </a:ln>
          <a:effectLst/>
        </p:spPr>
        <p:txBody>
          <a:bodyPr wrap="square" lIns="137137" tIns="137137" rIns="137137" bIns="137137">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3200" dirty="0">
                <a:latin typeface="+mn-lt"/>
              </a:rPr>
              <a:t>I conducted an analysis comparing the time complexities of various algorithms by measuring their execution time in milliseconds. The results were then visualized through graphs, providing a clear representation of how the time complexity of each algorithm varied</a:t>
            </a:r>
            <a:r>
              <a:rPr lang="en-US" sz="3200" b="1" kern="100" dirty="0">
                <a:latin typeface="+mn-lt"/>
                <a:cs typeface="Times New Roman" panose="02020603050405020304" pitchFamily="18" charset="0"/>
              </a:rPr>
              <a:t>. </a:t>
            </a: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dirty="0">
              <a:latin typeface="+mn-lt"/>
            </a:endParaRPr>
          </a:p>
          <a:p>
            <a:pPr eaLnBrk="1" hangingPunct="1"/>
            <a:r>
              <a:rPr lang="en-US" sz="3200" dirty="0">
                <a:latin typeface="+mn-lt"/>
              </a:rPr>
              <a:t>After analyzing the time complexities, it is apparent that the recursive solution is significantly more efficient at generating the dice than the combinatorial approach. This is likely due to the use/annotation of more data structures in the combinatorial method. </a:t>
            </a:r>
          </a:p>
        </p:txBody>
      </p:sp>
      <p:sp>
        <p:nvSpPr>
          <p:cNvPr id="14" name="Text Box 193"/>
          <p:cNvSpPr txBox="1">
            <a:spLocks noChangeArrowheads="1"/>
          </p:cNvSpPr>
          <p:nvPr/>
        </p:nvSpPr>
        <p:spPr bwMode="auto">
          <a:xfrm>
            <a:off x="29271264" y="26379256"/>
            <a:ext cx="13167360" cy="2246722"/>
          </a:xfrm>
          <a:prstGeom prst="rect">
            <a:avLst/>
          </a:prstGeom>
          <a:solidFill>
            <a:schemeClr val="bg1"/>
          </a:solidFill>
          <a:ln w="12700">
            <a:solidFill>
              <a:srgbClr val="5F259F"/>
            </a:solidFill>
          </a:ln>
          <a:effectLst/>
        </p:spPr>
        <p:txBody>
          <a:bodyPr wrap="square" lIns="137137" tIns="137137" rIns="137137" bIns="137137">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3200" dirty="0">
                <a:latin typeface="Calibri" pitchFamily="34" charset="0"/>
              </a:rPr>
              <a:t>Future steps could include collecting data on different dice matchups and their corresponding win probabilities. After collecting the data, train a machine learning model to predict the best dice setups, and use this intelligence in game prototypes of various board games. </a:t>
            </a:r>
          </a:p>
        </p:txBody>
      </p:sp>
      <p:sp>
        <p:nvSpPr>
          <p:cNvPr id="36" name="Rectangle 35"/>
          <p:cNvSpPr/>
          <p:nvPr/>
        </p:nvSpPr>
        <p:spPr>
          <a:xfrm>
            <a:off x="29253120" y="25653451"/>
            <a:ext cx="13167360" cy="731520"/>
          </a:xfrm>
          <a:prstGeom prst="rect">
            <a:avLst/>
          </a:prstGeom>
          <a:solidFill>
            <a:srgbClr val="5F259F"/>
          </a:solidFill>
          <a:ln w="12700">
            <a:solidFill>
              <a:srgbClr val="5F259F"/>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Future Work</a:t>
            </a:r>
          </a:p>
        </p:txBody>
      </p:sp>
      <p:sp>
        <p:nvSpPr>
          <p:cNvPr id="11" name="Text Box 190"/>
          <p:cNvSpPr txBox="1">
            <a:spLocks noChangeArrowheads="1"/>
          </p:cNvSpPr>
          <p:nvPr/>
        </p:nvSpPr>
        <p:spPr bwMode="auto">
          <a:xfrm>
            <a:off x="1524231" y="9158994"/>
            <a:ext cx="13173456" cy="19255418"/>
          </a:xfrm>
          <a:prstGeom prst="rect">
            <a:avLst/>
          </a:prstGeom>
          <a:solidFill>
            <a:schemeClr val="bg1"/>
          </a:solidFill>
          <a:ln w="12700">
            <a:solidFill>
              <a:srgbClr val="5F259F"/>
            </a:solidFill>
          </a:ln>
          <a:effectLst/>
        </p:spPr>
        <p:txBody>
          <a:bodyPr wrap="square" lIns="137137" tIns="137137" rIns="137137" bIns="137137">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3200" b="1" i="0" dirty="0">
                <a:solidFill>
                  <a:srgbClr val="000000"/>
                </a:solidFill>
                <a:effectLst/>
                <a:latin typeface="+mn-lt"/>
              </a:rPr>
              <a:t>Definition. </a:t>
            </a:r>
            <a:r>
              <a:rPr lang="en-US" sz="3200" b="0" i="0" dirty="0">
                <a:solidFill>
                  <a:srgbClr val="000000"/>
                </a:solidFill>
                <a:effectLst/>
                <a:latin typeface="+mn-lt"/>
              </a:rPr>
              <a:t>Given two dice </a:t>
            </a:r>
            <a:r>
              <a:rPr lang="en-US" sz="3200" b="0" i="1" dirty="0">
                <a:solidFill>
                  <a:srgbClr val="000000"/>
                </a:solidFill>
                <a:effectLst/>
                <a:latin typeface="+mn-lt"/>
              </a:rPr>
              <a:t>A</a:t>
            </a:r>
            <a:r>
              <a:rPr lang="en-US" sz="3200" b="0" i="0" dirty="0">
                <a:solidFill>
                  <a:srgbClr val="000000"/>
                </a:solidFill>
                <a:effectLst/>
                <a:latin typeface="+mn-lt"/>
              </a:rPr>
              <a:t> and </a:t>
            </a:r>
            <a:r>
              <a:rPr lang="en-US" sz="3200" b="0" i="1" dirty="0">
                <a:solidFill>
                  <a:srgbClr val="000000"/>
                </a:solidFill>
                <a:effectLst/>
                <a:latin typeface="+mn-lt"/>
              </a:rPr>
              <a:t>B</a:t>
            </a:r>
            <a:r>
              <a:rPr lang="en-US" sz="3200" b="0" i="0" dirty="0">
                <a:solidFill>
                  <a:srgbClr val="000000"/>
                </a:solidFill>
                <a:effectLst/>
                <a:latin typeface="+mn-lt"/>
              </a:rPr>
              <a:t> with the same number of sides, a die </a:t>
            </a:r>
            <a:r>
              <a:rPr lang="en-US" sz="3200" b="0" i="1" dirty="0">
                <a:solidFill>
                  <a:srgbClr val="000000"/>
                </a:solidFill>
                <a:effectLst/>
                <a:latin typeface="+mn-lt"/>
              </a:rPr>
              <a:t>A</a:t>
            </a:r>
            <a:r>
              <a:rPr lang="en-US" sz="3200" b="0" i="0" dirty="0">
                <a:solidFill>
                  <a:srgbClr val="000000"/>
                </a:solidFill>
                <a:effectLst/>
                <a:latin typeface="+mn-lt"/>
              </a:rPr>
              <a:t> is said to </a:t>
            </a:r>
            <a:r>
              <a:rPr lang="en-US" sz="3200" b="1" i="0" dirty="0">
                <a:solidFill>
                  <a:srgbClr val="000000"/>
                </a:solidFill>
                <a:effectLst/>
                <a:latin typeface="+mn-lt"/>
              </a:rPr>
              <a:t>win </a:t>
            </a:r>
            <a:r>
              <a:rPr lang="en-US" sz="3200" i="0" dirty="0">
                <a:solidFill>
                  <a:srgbClr val="000000"/>
                </a:solidFill>
                <a:effectLst/>
                <a:latin typeface="+mn-lt"/>
              </a:rPr>
              <a:t>over</a:t>
            </a:r>
            <a:r>
              <a:rPr lang="en-US" sz="3200" b="1" i="0" dirty="0">
                <a:solidFill>
                  <a:srgbClr val="000000"/>
                </a:solidFill>
                <a:effectLst/>
                <a:latin typeface="+mn-lt"/>
              </a:rPr>
              <a:t> </a:t>
            </a:r>
            <a:r>
              <a:rPr lang="en-US" sz="3200" b="0" i="0" dirty="0">
                <a:solidFill>
                  <a:srgbClr val="000000"/>
                </a:solidFill>
                <a:effectLst/>
                <a:latin typeface="+mn-lt"/>
              </a:rPr>
              <a:t>another die </a:t>
            </a:r>
            <a:r>
              <a:rPr lang="en-US" sz="3200" b="0" i="1" dirty="0">
                <a:solidFill>
                  <a:srgbClr val="000000"/>
                </a:solidFill>
                <a:effectLst/>
                <a:latin typeface="+mn-lt"/>
              </a:rPr>
              <a:t>B</a:t>
            </a:r>
            <a:r>
              <a:rPr lang="en-US" sz="3200" b="0" i="0" dirty="0">
                <a:solidFill>
                  <a:srgbClr val="000000"/>
                </a:solidFill>
                <a:effectLst/>
                <a:latin typeface="+mn-lt"/>
              </a:rPr>
              <a:t> if given every pairing of sides (</a:t>
            </a:r>
            <a:r>
              <a:rPr lang="en-US" sz="3200" b="0" i="1" dirty="0" err="1">
                <a:solidFill>
                  <a:srgbClr val="000000"/>
                </a:solidFill>
                <a:effectLst/>
                <a:latin typeface="+mn-lt"/>
              </a:rPr>
              <a:t>a,b</a:t>
            </a:r>
            <a:r>
              <a:rPr lang="en-US" sz="3200" b="0" i="0" dirty="0">
                <a:solidFill>
                  <a:srgbClr val="000000"/>
                </a:solidFill>
                <a:effectLst/>
                <a:latin typeface="+mn-lt"/>
              </a:rPr>
              <a:t>) where a is from </a:t>
            </a:r>
            <a:r>
              <a:rPr lang="en-US" sz="3200" b="0" i="1" dirty="0">
                <a:solidFill>
                  <a:srgbClr val="000000"/>
                </a:solidFill>
                <a:effectLst/>
                <a:latin typeface="+mn-lt"/>
              </a:rPr>
              <a:t>A</a:t>
            </a:r>
            <a:r>
              <a:rPr lang="en-US" sz="3200" b="0" i="0" dirty="0">
                <a:solidFill>
                  <a:srgbClr val="000000"/>
                </a:solidFill>
                <a:effectLst/>
                <a:latin typeface="+mn-lt"/>
              </a:rPr>
              <a:t> and </a:t>
            </a:r>
            <a:r>
              <a:rPr lang="en-US" sz="3200" b="0" i="1" dirty="0">
                <a:solidFill>
                  <a:srgbClr val="000000"/>
                </a:solidFill>
                <a:effectLst/>
                <a:latin typeface="+mn-lt"/>
              </a:rPr>
              <a:t>b</a:t>
            </a:r>
            <a:r>
              <a:rPr lang="en-US" sz="3200" b="0" i="0" dirty="0">
                <a:solidFill>
                  <a:srgbClr val="000000"/>
                </a:solidFill>
                <a:effectLst/>
                <a:latin typeface="+mn-lt"/>
              </a:rPr>
              <a:t> is from </a:t>
            </a:r>
            <a:r>
              <a:rPr lang="en-US" sz="3200" b="0" i="1" dirty="0">
                <a:solidFill>
                  <a:srgbClr val="000000"/>
                </a:solidFill>
                <a:effectLst/>
                <a:latin typeface="+mn-lt"/>
              </a:rPr>
              <a:t>B</a:t>
            </a:r>
            <a:r>
              <a:rPr lang="en-US" sz="3200" b="0" i="0" dirty="0">
                <a:solidFill>
                  <a:srgbClr val="000000"/>
                </a:solidFill>
                <a:effectLst/>
                <a:latin typeface="+mn-lt"/>
              </a:rPr>
              <a:t>, the majority of the pairing satisfy </a:t>
            </a:r>
            <a:r>
              <a:rPr lang="en-US" sz="3200" b="0" i="1" dirty="0">
                <a:solidFill>
                  <a:srgbClr val="000000"/>
                </a:solidFill>
                <a:effectLst/>
                <a:latin typeface="+mn-lt"/>
              </a:rPr>
              <a:t>a &gt; b</a:t>
            </a:r>
            <a:r>
              <a:rPr lang="en-US" sz="3200" b="0" i="0" dirty="0">
                <a:solidFill>
                  <a:srgbClr val="000000"/>
                </a:solidFill>
                <a:effectLst/>
                <a:latin typeface="+mn-lt"/>
              </a:rPr>
              <a:t>.</a:t>
            </a:r>
            <a:endParaRPr lang="en-US" sz="3200" dirty="0">
              <a:highlight>
                <a:srgbClr val="FFFF00"/>
              </a:highlight>
              <a:latin typeface="+mn-lt"/>
            </a:endParaRPr>
          </a:p>
          <a:p>
            <a:pPr eaLnBrk="1" hangingPunct="1"/>
            <a:endParaRPr lang="en-US" sz="3200" dirty="0">
              <a:highlight>
                <a:srgbClr val="FFFF00"/>
              </a:highlight>
              <a:latin typeface="Calibri" pitchFamily="34" charset="0"/>
            </a:endParaRPr>
          </a:p>
          <a:p>
            <a:pPr eaLnBrk="1" hangingPunct="1"/>
            <a:r>
              <a:rPr lang="en-US" sz="3200" dirty="0">
                <a:latin typeface="Calibri" pitchFamily="34" charset="0"/>
              </a:rPr>
              <a:t>Given a dice with 3 sides and 9 pips to divide over the sides. We can generate the possible combinations. </a:t>
            </a:r>
          </a:p>
          <a:p>
            <a:pPr algn="ctr" eaLnBrk="1" hangingPunct="1"/>
            <a:r>
              <a:rPr lang="en-US" sz="3200" dirty="0">
                <a:latin typeface="Calibri" pitchFamily="34" charset="0"/>
              </a:rPr>
              <a:t>[5,3,1],[4,3,2],[6,2,1]</a:t>
            </a:r>
          </a:p>
          <a:p>
            <a:pPr eaLnBrk="1" hangingPunct="1"/>
            <a:r>
              <a:rPr lang="en-US" sz="3200" dirty="0">
                <a:latin typeface="Calibri" pitchFamily="34" charset="0"/>
              </a:rPr>
              <a:t>Therefore, when compared…</a:t>
            </a:r>
          </a:p>
          <a:p>
            <a:pPr eaLnBrk="1" hangingPunct="1"/>
            <a:r>
              <a:rPr lang="en-US" sz="3200" dirty="0">
                <a:latin typeface="Calibri" pitchFamily="34" charset="0"/>
              </a:rPr>
              <a:t>[5,3,1] &amp; [4,3,2]: TIE</a:t>
            </a:r>
          </a:p>
          <a:p>
            <a:pPr eaLnBrk="1" hangingPunct="1"/>
            <a:r>
              <a:rPr lang="en-US" sz="3200" dirty="0">
                <a:latin typeface="Calibri" pitchFamily="34" charset="0"/>
              </a:rPr>
              <a:t>[4,3,2] &amp; [6,2,1]: [4,3,2] wins</a:t>
            </a:r>
          </a:p>
          <a:p>
            <a:pPr eaLnBrk="1" hangingPunct="1"/>
            <a:r>
              <a:rPr lang="en-US" sz="3200" dirty="0">
                <a:latin typeface="Calibri" pitchFamily="34" charset="0"/>
              </a:rPr>
              <a:t>[5,3,1] &amp; [6,2,1]: TIE</a:t>
            </a:r>
            <a:endParaRPr lang="en-US" sz="3200" b="1"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endParaRPr lang="en-US" sz="3200" b="1"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r>
              <a:rPr lang="en-US" sz="3200" b="1" dirty="0">
                <a:latin typeface="+mn-lt"/>
                <a:cs typeface="Arial" panose="020B0604020202020204" pitchFamily="34" charset="0"/>
              </a:rPr>
              <a:t>Mino Dice</a:t>
            </a:r>
            <a:r>
              <a:rPr lang="en-US" sz="3200" dirty="0">
                <a:latin typeface="+mn-lt"/>
                <a:cs typeface="Arial" panose="020B0604020202020204" pitchFamily="34" charset="0"/>
              </a:rPr>
              <a:t>: The dice decide who wins each round. Number dice roll numbers, and special dice (like Minotaur's and Griffins) beat the number dice based on a simple rock-paper-scissors-like system.</a:t>
            </a:r>
          </a:p>
          <a:p>
            <a:pPr marL="0" marR="0">
              <a:lnSpc>
                <a:spcPct val="107000"/>
              </a:lnSpc>
              <a:spcBef>
                <a:spcPts val="0"/>
              </a:spcBef>
              <a:spcAft>
                <a:spcPts val="800"/>
              </a:spcAft>
            </a:pPr>
            <a:r>
              <a:rPr lang="en-US" sz="3200" b="1" dirty="0">
                <a:latin typeface="+mn-lt"/>
              </a:rPr>
              <a:t>Mario Party</a:t>
            </a:r>
            <a:r>
              <a:rPr lang="en-US" sz="3200" dirty="0">
                <a:latin typeface="+mn-lt"/>
              </a:rPr>
              <a:t>: The dice mechanics combined with skill-based mini-games make Mario Party a blend of luck, strategy, and competition.</a:t>
            </a:r>
            <a:endParaRPr lang="en-US" sz="3200"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r>
              <a:rPr lang="en-US" sz="3200" b="1" kern="100" dirty="0">
                <a:latin typeface="+mn-lt"/>
                <a:ea typeface="Aptos" panose="020B0004020202020204" pitchFamily="34" charset="0"/>
                <a:cs typeface="Arial" panose="020B0604020202020204" pitchFamily="34" charset="0"/>
              </a:rPr>
              <a:t>Batman: Arkham Chronicles</a:t>
            </a:r>
            <a:r>
              <a:rPr lang="en-US" sz="3200" kern="100" dirty="0">
                <a:latin typeface="+mn-lt"/>
                <a:ea typeface="Aptos" panose="020B0004020202020204" pitchFamily="34" charset="0"/>
                <a:cs typeface="Arial" panose="020B0604020202020204" pitchFamily="34" charset="0"/>
              </a:rPr>
              <a:t>: </a:t>
            </a:r>
            <a:r>
              <a:rPr lang="en-US" sz="3200" dirty="0">
                <a:latin typeface="+mn-lt"/>
              </a:rPr>
              <a:t>The game features dice-based mechanics where each roll can influence actions like combat, movement, or special abilities. Typically, the dice represent critical elements such as attacks, dodges, or actions that affect the outcome of battles against villains or completing mission objectives.</a:t>
            </a:r>
            <a:endParaRPr lang="en-US" sz="3200"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endParaRPr lang="en-US" sz="3200" kern="100" dirty="0">
              <a:effectLst/>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endParaRPr lang="en-US" sz="3200"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endParaRPr lang="en-US" sz="3200"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endParaRPr lang="en-US" sz="3200"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endParaRPr lang="en-US" sz="3200"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endParaRPr lang="en-US" sz="3200"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endParaRPr lang="en-US" sz="2400" kern="100" dirty="0">
              <a:effectLst/>
              <a:latin typeface="+mn-lt"/>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endParaRPr lang="en-US" sz="2400" kern="100" dirty="0">
              <a:effectLst/>
              <a:latin typeface="+mn-lt"/>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endParaRPr lang="en-US" sz="2400" kern="100" dirty="0">
              <a:effectLst/>
              <a:latin typeface="+mn-lt"/>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r>
              <a:rPr lang="en-US" sz="3200" b="1" kern="100" dirty="0">
                <a:latin typeface="+mn-lt"/>
                <a:ea typeface="Aptos" panose="020B0004020202020204" pitchFamily="34" charset="0"/>
                <a:cs typeface="Times New Roman" panose="02020603050405020304" pitchFamily="18" charset="0"/>
              </a:rPr>
              <a:t>Applications: </a:t>
            </a:r>
            <a:r>
              <a:rPr lang="en-US" sz="3200" kern="100" dirty="0">
                <a:latin typeface="+mn-lt"/>
                <a:ea typeface="Aptos" panose="020B0004020202020204" pitchFamily="34" charset="0"/>
                <a:cs typeface="Times New Roman" panose="02020603050405020304" pitchFamily="18" charset="0"/>
              </a:rPr>
              <a:t>By analyzing the behavior of dice, an application could include using Machine Learning to decide the best configurations for each possible play in the game. This would allow for the possibility of transitioning games that rely heavily on dice to an online IDE, where users could play versus an AI.</a:t>
            </a:r>
            <a:endParaRPr lang="en-US" sz="3200" kern="100" dirty="0">
              <a:effectLst/>
              <a:latin typeface="+mn-lt"/>
              <a:ea typeface="Aptos" panose="020B0004020202020204" pitchFamily="34" charset="0"/>
              <a:cs typeface="Times New Roman" panose="02020603050405020304" pitchFamily="18" charset="0"/>
            </a:endParaRPr>
          </a:p>
        </p:txBody>
      </p:sp>
      <p:sp>
        <p:nvSpPr>
          <p:cNvPr id="45" name="Rectangle 44"/>
          <p:cNvSpPr/>
          <p:nvPr/>
        </p:nvSpPr>
        <p:spPr>
          <a:xfrm>
            <a:off x="15387669" y="4745357"/>
            <a:ext cx="13167360" cy="731520"/>
          </a:xfrm>
          <a:prstGeom prst="rect">
            <a:avLst/>
          </a:prstGeom>
          <a:solidFill>
            <a:srgbClr val="5F259F"/>
          </a:solidFill>
          <a:ln w="12700">
            <a:solidFill>
              <a:srgbClr val="5F259F"/>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Pseudocode</a:t>
            </a:r>
          </a:p>
        </p:txBody>
      </p:sp>
      <p:pic>
        <p:nvPicPr>
          <p:cNvPr id="3" name="Picture 2">
            <a:extLst>
              <a:ext uri="{FF2B5EF4-FFF2-40B4-BE49-F238E27FC236}">
                <a16:creationId xmlns:a16="http://schemas.microsoft.com/office/drawing/2014/main" id="{DC3DE2A3-1AEE-479B-BA0A-480F222A9B03}"/>
              </a:ext>
            </a:extLst>
          </p:cNvPr>
          <p:cNvPicPr>
            <a:picLocks noChangeAspect="1"/>
          </p:cNvPicPr>
          <p:nvPr/>
        </p:nvPicPr>
        <p:blipFill>
          <a:blip r:embed="rId6"/>
          <a:stretch>
            <a:fillRect/>
          </a:stretch>
        </p:blipFill>
        <p:spPr>
          <a:xfrm>
            <a:off x="1008147" y="676565"/>
            <a:ext cx="3063167" cy="2908371"/>
          </a:xfrm>
          <a:prstGeom prst="rect">
            <a:avLst/>
          </a:prstGeom>
        </p:spPr>
      </p:pic>
      <p:sp>
        <p:nvSpPr>
          <p:cNvPr id="29" name="TextBox 28">
            <a:extLst>
              <a:ext uri="{FF2B5EF4-FFF2-40B4-BE49-F238E27FC236}">
                <a16:creationId xmlns:a16="http://schemas.microsoft.com/office/drawing/2014/main" id="{D43723A2-6131-23ED-A860-A2CA70FAD474}"/>
              </a:ext>
            </a:extLst>
          </p:cNvPr>
          <p:cNvSpPr txBox="1"/>
          <p:nvPr/>
        </p:nvSpPr>
        <p:spPr>
          <a:xfrm>
            <a:off x="13172934" y="29902352"/>
            <a:ext cx="13166108" cy="2677656"/>
          </a:xfrm>
          <a:prstGeom prst="rect">
            <a:avLst/>
          </a:prstGeom>
          <a:noFill/>
        </p:spPr>
        <p:txBody>
          <a:bodyPr wrap="square">
            <a:spAutoFit/>
          </a:bodyPr>
          <a:lstStyle/>
          <a:p>
            <a:pPr eaLnBrk="1" hangingPunct="1"/>
            <a:r>
              <a:rPr lang="en-US" sz="2400" b="0" dirty="0">
                <a:solidFill>
                  <a:srgbClr val="000000"/>
                </a:solidFill>
                <a:effectLst/>
                <a:latin typeface="Calibri" panose="020F0502020204030204" pitchFamily="34" charset="0"/>
              </a:rPr>
              <a:t>This research was supported by the College of Sciences and Mathematics as part of the Undergraduate Research Experience at Stephen F. Austin State University.</a:t>
            </a:r>
            <a:r>
              <a:rPr lang="en-US" sz="2400" dirty="0">
                <a:latin typeface="Calibri" pitchFamily="34" charset="0"/>
              </a:rPr>
              <a:t> I’d like to extend a thank you to Stephen F. Austin State University and Jeremy Becnel for providing an opportunity to get involved in a Research Experience, as it has been an insightful and rewarding process. </a:t>
            </a:r>
          </a:p>
          <a:p>
            <a:pPr eaLnBrk="1" hangingPunct="1"/>
            <a:r>
              <a:rPr lang="en-US" sz="2400" dirty="0">
                <a:latin typeface="Calibri" pitchFamily="34" charset="0"/>
              </a:rPr>
              <a:t>Thank you to the Computer Science department for the workspace and the equipment used throughout the entirety of the project. </a:t>
            </a:r>
          </a:p>
          <a:p>
            <a:pPr eaLnBrk="1" hangingPunct="1"/>
            <a:r>
              <a:rPr lang="en-US" sz="2400" dirty="0">
                <a:latin typeface="Calibri" pitchFamily="34" charset="0"/>
              </a:rPr>
              <a:t>A special thanks to Dr. Nicolas Long for the concept of dice combinatorics that this project is based on. </a:t>
            </a:r>
          </a:p>
        </p:txBody>
      </p:sp>
      <p:sp>
        <p:nvSpPr>
          <p:cNvPr id="31" name="TextBox 30">
            <a:extLst>
              <a:ext uri="{FF2B5EF4-FFF2-40B4-BE49-F238E27FC236}">
                <a16:creationId xmlns:a16="http://schemas.microsoft.com/office/drawing/2014/main" id="{16617337-6F32-BCEF-D7D7-E9A3BCFD8BDE}"/>
              </a:ext>
            </a:extLst>
          </p:cNvPr>
          <p:cNvSpPr txBox="1"/>
          <p:nvPr/>
        </p:nvSpPr>
        <p:spPr>
          <a:xfrm>
            <a:off x="12804648" y="29146503"/>
            <a:ext cx="8683752" cy="769441"/>
          </a:xfrm>
          <a:prstGeom prst="rect">
            <a:avLst/>
          </a:prstGeom>
          <a:noFill/>
        </p:spPr>
        <p:txBody>
          <a:bodyPr wrap="square">
            <a:spAutoFit/>
          </a:bodyPr>
          <a:lstStyle/>
          <a:p>
            <a:r>
              <a:rPr lang="en-US" sz="4400" b="1" dirty="0"/>
              <a:t>Acknowledgements</a:t>
            </a:r>
          </a:p>
        </p:txBody>
      </p:sp>
      <p:sp>
        <p:nvSpPr>
          <p:cNvPr id="9" name="Rectangle 8">
            <a:extLst>
              <a:ext uri="{FF2B5EF4-FFF2-40B4-BE49-F238E27FC236}">
                <a16:creationId xmlns:a16="http://schemas.microsoft.com/office/drawing/2014/main" id="{DE024D36-1DDE-D6E7-0830-7ED81574BF98}"/>
              </a:ext>
            </a:extLst>
          </p:cNvPr>
          <p:cNvSpPr/>
          <p:nvPr/>
        </p:nvSpPr>
        <p:spPr>
          <a:xfrm>
            <a:off x="29271264" y="4768259"/>
            <a:ext cx="13167360" cy="731520"/>
          </a:xfrm>
          <a:prstGeom prst="rect">
            <a:avLst/>
          </a:prstGeom>
          <a:solidFill>
            <a:srgbClr val="5F259F"/>
          </a:solidFill>
          <a:ln w="12700">
            <a:solidFill>
              <a:srgbClr val="5F259F"/>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Algorithm Comparison</a:t>
            </a:r>
          </a:p>
        </p:txBody>
      </p:sp>
      <p:pic>
        <p:nvPicPr>
          <p:cNvPr id="30" name="Picture 29">
            <a:extLst>
              <a:ext uri="{FF2B5EF4-FFF2-40B4-BE49-F238E27FC236}">
                <a16:creationId xmlns:a16="http://schemas.microsoft.com/office/drawing/2014/main" id="{C9C911B9-1B0F-DCA3-7D3F-36046FB64CED}"/>
              </a:ext>
            </a:extLst>
          </p:cNvPr>
          <p:cNvPicPr>
            <a:picLocks noChangeAspect="1"/>
          </p:cNvPicPr>
          <p:nvPr/>
        </p:nvPicPr>
        <p:blipFill>
          <a:blip r:embed="rId7"/>
          <a:stretch>
            <a:fillRect/>
          </a:stretch>
        </p:blipFill>
        <p:spPr>
          <a:xfrm>
            <a:off x="2057400" y="20946043"/>
            <a:ext cx="5561485" cy="4572032"/>
          </a:xfrm>
          <a:prstGeom prst="rect">
            <a:avLst/>
          </a:prstGeom>
          <a:ln>
            <a:solidFill>
              <a:schemeClr val="tx1"/>
            </a:solidFill>
          </a:ln>
        </p:spPr>
      </p:pic>
      <p:pic>
        <p:nvPicPr>
          <p:cNvPr id="17" name="Picture 16">
            <a:extLst>
              <a:ext uri="{FF2B5EF4-FFF2-40B4-BE49-F238E27FC236}">
                <a16:creationId xmlns:a16="http://schemas.microsoft.com/office/drawing/2014/main" id="{A1DE0511-100E-0432-70E6-3DBB11DD371A}"/>
              </a:ext>
            </a:extLst>
          </p:cNvPr>
          <p:cNvPicPr>
            <a:picLocks noChangeAspect="1"/>
          </p:cNvPicPr>
          <p:nvPr/>
        </p:nvPicPr>
        <p:blipFill>
          <a:blip r:embed="rId8"/>
          <a:stretch>
            <a:fillRect/>
          </a:stretch>
        </p:blipFill>
        <p:spPr>
          <a:xfrm>
            <a:off x="16216332" y="22733584"/>
            <a:ext cx="11654928" cy="3176481"/>
          </a:xfrm>
          <a:prstGeom prst="rect">
            <a:avLst/>
          </a:prstGeom>
          <a:ln>
            <a:solidFill>
              <a:schemeClr val="tx1"/>
            </a:solidFill>
          </a:ln>
        </p:spPr>
      </p:pic>
      <p:pic>
        <p:nvPicPr>
          <p:cNvPr id="2" name="Picture 1" descr="Logo, company name&#10;&#10;Description automatically generated">
            <a:extLst>
              <a:ext uri="{FF2B5EF4-FFF2-40B4-BE49-F238E27FC236}">
                <a16:creationId xmlns:a16="http://schemas.microsoft.com/office/drawing/2014/main" id="{BAC48805-DF13-0C40-AC61-016D2EA625ED}"/>
              </a:ext>
            </a:extLst>
          </p:cNvPr>
          <p:cNvPicPr>
            <a:picLocks noChangeAspect="1"/>
          </p:cNvPicPr>
          <p:nvPr/>
        </p:nvPicPr>
        <p:blipFill>
          <a:blip r:embed="rId9"/>
          <a:stretch>
            <a:fillRect/>
          </a:stretch>
        </p:blipFill>
        <p:spPr>
          <a:xfrm>
            <a:off x="37196446" y="632178"/>
            <a:ext cx="5686607" cy="2493264"/>
          </a:xfrm>
          <a:prstGeom prst="rect">
            <a:avLst/>
          </a:prstGeom>
        </p:spPr>
      </p:pic>
      <p:sp>
        <p:nvSpPr>
          <p:cNvPr id="21" name="Rectangle 7">
            <a:extLst>
              <a:ext uri="{FF2B5EF4-FFF2-40B4-BE49-F238E27FC236}">
                <a16:creationId xmlns:a16="http://schemas.microsoft.com/office/drawing/2014/main" id="{805D8E04-E9E9-63CB-8CE6-4975110E624C}"/>
              </a:ext>
            </a:extLst>
          </p:cNvPr>
          <p:cNvSpPr>
            <a:spLocks noChangeArrowheads="1"/>
          </p:cNvSpPr>
          <p:nvPr/>
        </p:nvSpPr>
        <p:spPr bwMode="auto">
          <a:xfrm>
            <a:off x="1543281" y="5405253"/>
            <a:ext cx="13148310" cy="2554545"/>
          </a:xfrm>
          <a:prstGeom prst="rect">
            <a:avLst/>
          </a:prstGeom>
          <a:noFill/>
          <a:ln w="9525">
            <a:solidFill>
              <a:srgbClr val="5F259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a:ln>
                  <a:noFill/>
                </a:ln>
                <a:solidFill>
                  <a:srgbClr val="000000"/>
                </a:solidFill>
                <a:effectLst/>
              </a:rPr>
              <a:t>In this project, we explore algorithms for generating die configurations. Distinct algorithms are developed that accept as input the number of sides for a die and the total number of pips across all sides of the die. From this input, the algorithms generate all possible die configurations. The efficiency of the algorithms is compared.</a:t>
            </a:r>
            <a:endParaRPr kumimoji="0" lang="en-US" altLang="en-US" sz="3200" b="0" i="0" u="none" strike="noStrike" cap="none" normalizeH="0" baseline="0" dirty="0">
              <a:ln>
                <a:noFill/>
              </a:ln>
              <a:solidFill>
                <a:schemeClr val="tx1"/>
              </a:solidFill>
              <a:effectLst/>
            </a:endParaRPr>
          </a:p>
        </p:txBody>
      </p:sp>
      <p:sp>
        <p:nvSpPr>
          <p:cNvPr id="22" name="Rectangle 21">
            <a:extLst>
              <a:ext uri="{FF2B5EF4-FFF2-40B4-BE49-F238E27FC236}">
                <a16:creationId xmlns:a16="http://schemas.microsoft.com/office/drawing/2014/main" id="{CB1F6856-B99F-2D61-1B59-2ED0910A147A}"/>
              </a:ext>
            </a:extLst>
          </p:cNvPr>
          <p:cNvSpPr/>
          <p:nvPr/>
        </p:nvSpPr>
        <p:spPr>
          <a:xfrm>
            <a:off x="29286549" y="20326522"/>
            <a:ext cx="13167360" cy="731520"/>
          </a:xfrm>
          <a:prstGeom prst="rect">
            <a:avLst/>
          </a:prstGeom>
          <a:solidFill>
            <a:srgbClr val="5F259F"/>
          </a:solidFill>
          <a:ln w="12700">
            <a:solidFill>
              <a:srgbClr val="5F259F"/>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Conclusion</a:t>
            </a:r>
          </a:p>
        </p:txBody>
      </p:sp>
      <p:sp>
        <p:nvSpPr>
          <p:cNvPr id="23" name="Rectangle 7">
            <a:extLst>
              <a:ext uri="{FF2B5EF4-FFF2-40B4-BE49-F238E27FC236}">
                <a16:creationId xmlns:a16="http://schemas.microsoft.com/office/drawing/2014/main" id="{902160EE-F9AA-07D3-FC57-5621D9B8B93E}"/>
              </a:ext>
            </a:extLst>
          </p:cNvPr>
          <p:cNvSpPr>
            <a:spLocks noChangeArrowheads="1"/>
          </p:cNvSpPr>
          <p:nvPr/>
        </p:nvSpPr>
        <p:spPr bwMode="auto">
          <a:xfrm>
            <a:off x="29305599" y="21058042"/>
            <a:ext cx="13148310" cy="4031873"/>
          </a:xfrm>
          <a:prstGeom prst="rect">
            <a:avLst/>
          </a:prstGeom>
          <a:noFill/>
          <a:ln w="9525">
            <a:solidFill>
              <a:srgbClr val="5F259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1" hangingPunct="1"/>
            <a:r>
              <a:rPr lang="en-US" sz="3200" dirty="0">
                <a:latin typeface="Calibri" pitchFamily="34" charset="0"/>
              </a:rPr>
              <a:t>Through the development of two methods that generate all possible combinations of dice given n sides and k pips, as well as using timing (in milliseconds) to compare the algorithms, it is apparent that dice hold interesting capabilities.</a:t>
            </a:r>
          </a:p>
          <a:p>
            <a:pPr eaLnBrk="1" hangingPunct="1"/>
            <a:r>
              <a:rPr lang="en-US" sz="3200" dirty="0">
                <a:latin typeface="Calibri" pitchFamily="34" charset="0"/>
              </a:rPr>
              <a:t>Overall, this research highlights the complexity of dice analysis that range from applications in programming to combinatorics. These results suggest an unconventional nature of dice and open the door for further investigation into the behavior of dice and their application in different environments. </a:t>
            </a:r>
          </a:p>
        </p:txBody>
      </p:sp>
      <p:sp>
        <p:nvSpPr>
          <p:cNvPr id="35" name="TextBox 34">
            <a:extLst>
              <a:ext uri="{FF2B5EF4-FFF2-40B4-BE49-F238E27FC236}">
                <a16:creationId xmlns:a16="http://schemas.microsoft.com/office/drawing/2014/main" id="{6FD7D95D-A325-43C1-46E3-07E00728D936}"/>
              </a:ext>
            </a:extLst>
          </p:cNvPr>
          <p:cNvSpPr txBox="1"/>
          <p:nvPr/>
        </p:nvSpPr>
        <p:spPr>
          <a:xfrm>
            <a:off x="21716999" y="5415783"/>
            <a:ext cx="8490097" cy="378565"/>
          </a:xfrm>
          <a:prstGeom prst="rect">
            <a:avLst/>
          </a:prstGeom>
          <a:noFill/>
        </p:spPr>
        <p:txBody>
          <a:bodyPr wrap="square">
            <a:spAutoFit/>
          </a:bodyPr>
          <a:lstStyle/>
          <a:p>
            <a:pPr marL="0" marR="0">
              <a:lnSpc>
                <a:spcPct val="107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p>
        </p:txBody>
      </p:sp>
      <p:sp>
        <p:nvSpPr>
          <p:cNvPr id="41" name="TextBox 40">
            <a:extLst>
              <a:ext uri="{FF2B5EF4-FFF2-40B4-BE49-F238E27FC236}">
                <a16:creationId xmlns:a16="http://schemas.microsoft.com/office/drawing/2014/main" id="{E989627A-7C62-4038-3EE8-F898CDEB1E5B}"/>
              </a:ext>
            </a:extLst>
          </p:cNvPr>
          <p:cNvSpPr txBox="1"/>
          <p:nvPr/>
        </p:nvSpPr>
        <p:spPr>
          <a:xfrm>
            <a:off x="21696837" y="5476877"/>
            <a:ext cx="6842997" cy="11858824"/>
          </a:xfrm>
          <a:prstGeom prst="rect">
            <a:avLst/>
          </a:prstGeom>
          <a:noFill/>
          <a:ln>
            <a:solidFill>
              <a:srgbClr val="5F259F"/>
            </a:solidFill>
          </a:ln>
        </p:spPr>
        <p:txBody>
          <a:bodyPr wrap="square">
            <a:spAutoFit/>
          </a:bodyPr>
          <a:lstStyle/>
          <a:p>
            <a:pPr marL="0" marR="0" algn="ctr">
              <a:lnSpc>
                <a:spcPct val="107000"/>
              </a:lnSpc>
              <a:spcAft>
                <a:spcPts val="800"/>
              </a:spcAft>
            </a:pPr>
            <a:r>
              <a:rPr lang="en-US" sz="2300" b="1" kern="100" dirty="0">
                <a:effectLst/>
                <a:ea typeface="Aptos" panose="020B0004020202020204" pitchFamily="34" charset="0"/>
                <a:cs typeface="Times New Roman" panose="02020603050405020304" pitchFamily="18" charset="0"/>
              </a:rPr>
              <a:t>#2 -  Recursive Approach </a:t>
            </a:r>
          </a:p>
          <a:p>
            <a:pPr marL="0" marR="0">
              <a:lnSpc>
                <a:spcPct val="107000"/>
              </a:lnSpc>
              <a:spcAft>
                <a:spcPts val="800"/>
              </a:spcAft>
            </a:pPr>
            <a:r>
              <a:rPr lang="en-US" sz="2300" b="1" kern="100" dirty="0">
                <a:effectLst/>
                <a:ea typeface="Aptos" panose="020B0004020202020204" pitchFamily="34" charset="0"/>
                <a:cs typeface="Times New Roman" panose="02020603050405020304" pitchFamily="18" charset="0"/>
              </a:rPr>
              <a:t>Function: </a:t>
            </a:r>
            <a:r>
              <a:rPr lang="en-US" sz="2300" b="1" kern="100" dirty="0" err="1">
                <a:effectLst/>
                <a:ea typeface="Aptos" panose="020B0004020202020204" pitchFamily="34" charset="0"/>
                <a:cs typeface="Times New Roman" panose="02020603050405020304" pitchFamily="18" charset="0"/>
              </a:rPr>
              <a:t>die_gen_recusive</a:t>
            </a:r>
            <a:r>
              <a:rPr lang="en-US" sz="2300" b="1" kern="100" dirty="0">
                <a:effectLst/>
                <a:ea typeface="Aptos" panose="020B0004020202020204" pitchFamily="34" charset="0"/>
                <a:cs typeface="Times New Roman" panose="02020603050405020304" pitchFamily="18" charset="0"/>
              </a:rPr>
              <a:t>(</a:t>
            </a:r>
            <a:r>
              <a:rPr lang="en-US" sz="2300" b="1" kern="100" dirty="0" err="1">
                <a:effectLst/>
                <a:ea typeface="Aptos" panose="020B0004020202020204" pitchFamily="34" charset="0"/>
                <a:cs typeface="Times New Roman" panose="02020603050405020304" pitchFamily="18" charset="0"/>
              </a:rPr>
              <a:t>n,k</a:t>
            </a:r>
            <a:r>
              <a:rPr lang="en-US" sz="2300" b="1" kern="100" dirty="0">
                <a:effectLst/>
                <a:ea typeface="Aptos" panose="020B0004020202020204" pitchFamily="34" charset="0"/>
                <a:cs typeface="Times New Roman" panose="02020603050405020304" pitchFamily="18" charset="0"/>
              </a:rPr>
              <a:t>, </a:t>
            </a:r>
            <a:r>
              <a:rPr lang="en-US" sz="2300" b="1" kern="100" dirty="0" err="1">
                <a:effectLst/>
                <a:ea typeface="Aptos" panose="020B0004020202020204" pitchFamily="34" charset="0"/>
                <a:cs typeface="Times New Roman" panose="02020603050405020304" pitchFamily="18" charset="0"/>
              </a:rPr>
              <a:t>previousPip</a:t>
            </a:r>
            <a:r>
              <a:rPr lang="en-US" sz="2300" b="1" kern="100" dirty="0">
                <a:effectLst/>
                <a:ea typeface="Aptos" panose="020B0004020202020204" pitchFamily="34" charset="0"/>
                <a:cs typeface="Times New Roman" panose="02020603050405020304" pitchFamily="18" charset="0"/>
              </a:rPr>
              <a:t>):</a:t>
            </a:r>
            <a:endParaRPr lang="en-US" sz="2300" kern="100" dirty="0">
              <a:effectLst/>
              <a:ea typeface="Aptos" panose="020B0004020202020204" pitchFamily="34" charset="0"/>
              <a:cs typeface="Times New Roman" panose="02020603050405020304" pitchFamily="18" charset="0"/>
            </a:endParaRPr>
          </a:p>
          <a:p>
            <a:pPr marL="0" marR="0">
              <a:lnSpc>
                <a:spcPct val="107000"/>
              </a:lnSpc>
              <a:spcAft>
                <a:spcPts val="800"/>
              </a:spcAft>
            </a:pPr>
            <a:r>
              <a:rPr lang="en-US" sz="2300" kern="100" dirty="0">
                <a:effectLst/>
                <a:ea typeface="Aptos" panose="020B0004020202020204" pitchFamily="34" charset="0"/>
                <a:cs typeface="Times New Roman" panose="02020603050405020304" pitchFamily="18" charset="0"/>
              </a:rPr>
              <a:t>  If n == 1, return a list with k as the only element.</a:t>
            </a:r>
          </a:p>
          <a:p>
            <a:pPr marL="0" marR="0">
              <a:lnSpc>
                <a:spcPct val="107000"/>
              </a:lnSpc>
              <a:spcAft>
                <a:spcPts val="800"/>
              </a:spcAft>
            </a:pPr>
            <a:r>
              <a:rPr lang="en-US" sz="2300" kern="100" dirty="0">
                <a:effectLst/>
                <a:ea typeface="Aptos" panose="020B0004020202020204" pitchFamily="34" charset="0"/>
                <a:cs typeface="Times New Roman" panose="02020603050405020304" pitchFamily="18" charset="0"/>
              </a:rPr>
              <a:t>  Otherwise:</a:t>
            </a:r>
          </a:p>
          <a:p>
            <a:pPr marL="0" marR="0">
              <a:lnSpc>
                <a:spcPct val="107000"/>
              </a:lnSpc>
              <a:spcAft>
                <a:spcPts val="800"/>
              </a:spcAft>
            </a:pPr>
            <a:r>
              <a:rPr lang="en-US" sz="2300" kern="100" dirty="0">
                <a:effectLst/>
                <a:ea typeface="Aptos" panose="020B0004020202020204" pitchFamily="34" charset="0"/>
                <a:cs typeface="Times New Roman" panose="02020603050405020304" pitchFamily="18" charset="0"/>
              </a:rPr>
              <a:t>      Set low = ceil(pips / sides) and high = min(</a:t>
            </a:r>
            <a:r>
              <a:rPr lang="en-US" sz="2300" kern="100" dirty="0" err="1">
                <a:effectLst/>
                <a:ea typeface="Aptos" panose="020B0004020202020204" pitchFamily="34" charset="0"/>
                <a:cs typeface="Times New Roman" panose="02020603050405020304" pitchFamily="18" charset="0"/>
              </a:rPr>
              <a:t>previousPip</a:t>
            </a:r>
            <a:r>
              <a:rPr lang="en-US" sz="2300" kern="100" dirty="0">
                <a:effectLst/>
                <a:ea typeface="Aptos" panose="020B0004020202020204" pitchFamily="34" charset="0"/>
                <a:cs typeface="Times New Roman" panose="02020603050405020304" pitchFamily="18" charset="0"/>
              </a:rPr>
              <a:t>, pips - sides + 1).</a:t>
            </a:r>
          </a:p>
          <a:p>
            <a:pPr marL="0" marR="0">
              <a:lnSpc>
                <a:spcPct val="107000"/>
              </a:lnSpc>
              <a:spcAft>
                <a:spcPts val="800"/>
              </a:spcAft>
            </a:pPr>
            <a:r>
              <a:rPr lang="en-US" sz="2300" kern="100" dirty="0">
                <a:effectLst/>
                <a:ea typeface="Aptos" panose="020B0004020202020204" pitchFamily="34" charset="0"/>
                <a:cs typeface="Times New Roman" panose="02020603050405020304" pitchFamily="18" charset="0"/>
              </a:rPr>
              <a:t>          Initialize dice as an empty list.</a:t>
            </a:r>
          </a:p>
          <a:p>
            <a:pPr marL="0" marR="0">
              <a:lnSpc>
                <a:spcPct val="107000"/>
              </a:lnSpc>
              <a:spcAft>
                <a:spcPts val="800"/>
              </a:spcAft>
            </a:pPr>
            <a:r>
              <a:rPr lang="en-US" sz="2300" kern="100" dirty="0">
                <a:effectLst/>
                <a:ea typeface="Aptos" panose="020B0004020202020204" pitchFamily="34" charset="0"/>
                <a:cs typeface="Times New Roman" panose="02020603050405020304" pitchFamily="18" charset="0"/>
              </a:rPr>
              <a:t>          For each </a:t>
            </a:r>
            <a:r>
              <a:rPr lang="en-US" sz="2300" kern="100" dirty="0" err="1">
                <a:effectLst/>
                <a:ea typeface="Aptos" panose="020B0004020202020204" pitchFamily="34" charset="0"/>
                <a:cs typeface="Times New Roman" panose="02020603050405020304" pitchFamily="18" charset="0"/>
              </a:rPr>
              <a:t>firstPip</a:t>
            </a:r>
            <a:r>
              <a:rPr lang="en-US" sz="2300" kern="100" dirty="0">
                <a:effectLst/>
                <a:ea typeface="Aptos" panose="020B0004020202020204" pitchFamily="34" charset="0"/>
                <a:cs typeface="Times New Roman" panose="02020603050405020304" pitchFamily="18" charset="0"/>
              </a:rPr>
              <a:t> from low to high:</a:t>
            </a:r>
          </a:p>
          <a:p>
            <a:pPr marL="0" marR="0">
              <a:lnSpc>
                <a:spcPct val="107000"/>
              </a:lnSpc>
              <a:spcAft>
                <a:spcPts val="800"/>
              </a:spcAft>
            </a:pPr>
            <a:r>
              <a:rPr lang="en-US" sz="2300" kern="100" dirty="0">
                <a:effectLst/>
                <a:ea typeface="Aptos" panose="020B0004020202020204" pitchFamily="34" charset="0"/>
                <a:cs typeface="Times New Roman" panose="02020603050405020304" pitchFamily="18" charset="0"/>
              </a:rPr>
              <a:t>                  Recursively generate dice for sides - 1 and pips - </a:t>
            </a:r>
            <a:r>
              <a:rPr lang="en-US" sz="2300" kern="100" dirty="0" err="1">
                <a:effectLst/>
                <a:ea typeface="Aptos" panose="020B0004020202020204" pitchFamily="34" charset="0"/>
                <a:cs typeface="Times New Roman" panose="02020603050405020304" pitchFamily="18" charset="0"/>
              </a:rPr>
              <a:t>firstPip</a:t>
            </a:r>
            <a:r>
              <a:rPr lang="en-US" sz="2300" kern="100" dirty="0">
                <a:effectLst/>
                <a:ea typeface="Aptos" panose="020B0004020202020204" pitchFamily="34" charset="0"/>
                <a:cs typeface="Times New Roman" panose="02020603050405020304" pitchFamily="18" charset="0"/>
              </a:rPr>
              <a:t> with </a:t>
            </a:r>
            <a:r>
              <a:rPr lang="en-US" sz="2300" kern="100" dirty="0" err="1">
                <a:effectLst/>
                <a:ea typeface="Aptos" panose="020B0004020202020204" pitchFamily="34" charset="0"/>
                <a:cs typeface="Times New Roman" panose="02020603050405020304" pitchFamily="18" charset="0"/>
              </a:rPr>
              <a:t>firstPip</a:t>
            </a:r>
            <a:r>
              <a:rPr lang="en-US" sz="2300" kern="100" dirty="0">
                <a:effectLst/>
                <a:ea typeface="Aptos" panose="020B0004020202020204" pitchFamily="34" charset="0"/>
                <a:cs typeface="Times New Roman" panose="02020603050405020304" pitchFamily="18" charset="0"/>
              </a:rPr>
              <a:t> as </a:t>
            </a:r>
            <a:r>
              <a:rPr lang="en-US" sz="2300" kern="100" dirty="0" err="1">
                <a:effectLst/>
                <a:ea typeface="Aptos" panose="020B0004020202020204" pitchFamily="34" charset="0"/>
                <a:cs typeface="Times New Roman" panose="02020603050405020304" pitchFamily="18" charset="0"/>
              </a:rPr>
              <a:t>previousPip</a:t>
            </a:r>
            <a:r>
              <a:rPr lang="en-US" sz="2300" kern="100" dirty="0">
                <a:effectLst/>
                <a:ea typeface="Aptos" panose="020B0004020202020204" pitchFamily="34" charset="0"/>
                <a:cs typeface="Times New Roman" panose="02020603050405020304" pitchFamily="18" charset="0"/>
              </a:rPr>
              <a:t>.</a:t>
            </a:r>
          </a:p>
          <a:p>
            <a:pPr marL="0" marR="0" indent="457200">
              <a:lnSpc>
                <a:spcPct val="107000"/>
              </a:lnSpc>
              <a:spcAft>
                <a:spcPts val="800"/>
              </a:spcAft>
            </a:pPr>
            <a:r>
              <a:rPr lang="en-US" sz="2300" kern="100" dirty="0">
                <a:effectLst/>
                <a:ea typeface="Aptos" panose="020B0004020202020204" pitchFamily="34" charset="0"/>
                <a:cs typeface="Times New Roman" panose="02020603050405020304" pitchFamily="18" charset="0"/>
              </a:rPr>
              <a:t>  Prepend </a:t>
            </a:r>
            <a:r>
              <a:rPr lang="en-US" sz="2300" kern="100" dirty="0" err="1">
                <a:effectLst/>
                <a:ea typeface="Aptos" panose="020B0004020202020204" pitchFamily="34" charset="0"/>
                <a:cs typeface="Times New Roman" panose="02020603050405020304" pitchFamily="18" charset="0"/>
              </a:rPr>
              <a:t>firstPip</a:t>
            </a:r>
            <a:r>
              <a:rPr lang="en-US" sz="2300" kern="100" dirty="0">
                <a:effectLst/>
                <a:ea typeface="Aptos" panose="020B0004020202020204" pitchFamily="34" charset="0"/>
                <a:cs typeface="Times New Roman" panose="02020603050405020304" pitchFamily="18" charset="0"/>
              </a:rPr>
              <a:t> to each resulting dice and add it to dice.</a:t>
            </a:r>
          </a:p>
          <a:p>
            <a:pPr marL="0" marR="0">
              <a:lnSpc>
                <a:spcPct val="107000"/>
              </a:lnSpc>
              <a:spcAft>
                <a:spcPts val="800"/>
              </a:spcAft>
            </a:pPr>
            <a:r>
              <a:rPr lang="en-US" sz="2300" kern="100" dirty="0">
                <a:effectLst/>
                <a:ea typeface="Aptos" panose="020B0004020202020204" pitchFamily="34" charset="0"/>
                <a:cs typeface="Times New Roman" panose="02020603050405020304" pitchFamily="18" charset="0"/>
              </a:rPr>
              <a:t>Return the list dice.</a:t>
            </a:r>
          </a:p>
          <a:p>
            <a:pPr marL="0" marR="0">
              <a:lnSpc>
                <a:spcPct val="107000"/>
              </a:lnSpc>
              <a:spcAft>
                <a:spcPts val="800"/>
              </a:spcAft>
            </a:pPr>
            <a:r>
              <a:rPr lang="en-US" sz="2300" kern="100" dirty="0">
                <a:effectLst/>
                <a:ea typeface="Aptos" panose="020B0004020202020204" pitchFamily="34" charset="0"/>
                <a:cs typeface="Times New Roman" panose="02020603050405020304" pitchFamily="18" charset="0"/>
              </a:rPr>
              <a:t> </a:t>
            </a:r>
          </a:p>
          <a:p>
            <a:pPr marL="0" marR="0">
              <a:lnSpc>
                <a:spcPct val="107000"/>
              </a:lnSpc>
              <a:spcAft>
                <a:spcPts val="800"/>
              </a:spcAft>
            </a:pPr>
            <a:r>
              <a:rPr lang="en-US" sz="2300" b="1" kern="100" dirty="0">
                <a:effectLst/>
                <a:ea typeface="Aptos" panose="020B0004020202020204" pitchFamily="34" charset="0"/>
                <a:cs typeface="Times New Roman" panose="02020603050405020304" pitchFamily="18" charset="0"/>
              </a:rPr>
              <a:t>Function: recursive_dice_v2(sides, pips, </a:t>
            </a:r>
            <a:r>
              <a:rPr lang="en-US" sz="2300" b="1" kern="100" dirty="0" err="1">
                <a:effectLst/>
                <a:ea typeface="Aptos" panose="020B0004020202020204" pitchFamily="34" charset="0"/>
                <a:cs typeface="Times New Roman" panose="02020603050405020304" pitchFamily="18" charset="0"/>
              </a:rPr>
              <a:t>previousPip</a:t>
            </a:r>
            <a:r>
              <a:rPr lang="en-US" sz="2300" b="1" kern="100" dirty="0">
                <a:effectLst/>
                <a:ea typeface="Aptos" panose="020B0004020202020204" pitchFamily="34" charset="0"/>
                <a:cs typeface="Times New Roman" panose="02020603050405020304" pitchFamily="18" charset="0"/>
              </a:rPr>
              <a:t>):</a:t>
            </a:r>
            <a:endParaRPr lang="en-US" sz="2300" kern="100" dirty="0">
              <a:effectLst/>
              <a:ea typeface="Aptos" panose="020B0004020202020204" pitchFamily="34" charset="0"/>
              <a:cs typeface="Times New Roman" panose="02020603050405020304" pitchFamily="18" charset="0"/>
            </a:endParaRPr>
          </a:p>
          <a:p>
            <a:pPr marL="0" marR="0">
              <a:lnSpc>
                <a:spcPct val="107000"/>
              </a:lnSpc>
              <a:spcAft>
                <a:spcPts val="800"/>
              </a:spcAft>
            </a:pPr>
            <a:r>
              <a:rPr lang="en-US" sz="2300" kern="100" dirty="0">
                <a:effectLst/>
                <a:ea typeface="Aptos" panose="020B0004020202020204" pitchFamily="34" charset="0"/>
                <a:cs typeface="Times New Roman" panose="02020603050405020304" pitchFamily="18" charset="0"/>
              </a:rPr>
              <a:t>    If sides == pips or sides + 1 == pips, return 1.</a:t>
            </a:r>
          </a:p>
          <a:p>
            <a:pPr marL="0" marR="0">
              <a:lnSpc>
                <a:spcPct val="107000"/>
              </a:lnSpc>
              <a:spcAft>
                <a:spcPts val="800"/>
              </a:spcAft>
            </a:pPr>
            <a:r>
              <a:rPr lang="en-US" sz="2300" kern="100" dirty="0">
                <a:effectLst/>
                <a:ea typeface="Aptos" panose="020B0004020202020204" pitchFamily="34" charset="0"/>
                <a:cs typeface="Times New Roman" panose="02020603050405020304" pitchFamily="18" charset="0"/>
              </a:rPr>
              <a:t>   Otherwise:</a:t>
            </a:r>
          </a:p>
          <a:p>
            <a:pPr marL="0" marR="0">
              <a:lnSpc>
                <a:spcPct val="107000"/>
              </a:lnSpc>
              <a:spcAft>
                <a:spcPts val="800"/>
              </a:spcAft>
            </a:pPr>
            <a:r>
              <a:rPr lang="en-US" sz="2300" kern="100" dirty="0">
                <a:effectLst/>
                <a:ea typeface="Aptos" panose="020B0004020202020204" pitchFamily="34" charset="0"/>
                <a:cs typeface="Times New Roman" panose="02020603050405020304" pitchFamily="18" charset="0"/>
              </a:rPr>
              <a:t>        Set low = ceil(pips / sides) and high = min(</a:t>
            </a:r>
            <a:r>
              <a:rPr lang="en-US" sz="2300" kern="100" dirty="0" err="1">
                <a:effectLst/>
                <a:ea typeface="Aptos" panose="020B0004020202020204" pitchFamily="34" charset="0"/>
                <a:cs typeface="Times New Roman" panose="02020603050405020304" pitchFamily="18" charset="0"/>
              </a:rPr>
              <a:t>previousPip</a:t>
            </a:r>
            <a:r>
              <a:rPr lang="en-US" sz="2300" kern="100" dirty="0">
                <a:effectLst/>
                <a:ea typeface="Aptos" panose="020B0004020202020204" pitchFamily="34" charset="0"/>
                <a:cs typeface="Times New Roman" panose="02020603050405020304" pitchFamily="18" charset="0"/>
              </a:rPr>
              <a:t>, pips - sides + 1).</a:t>
            </a:r>
          </a:p>
          <a:p>
            <a:pPr marL="0" marR="0">
              <a:lnSpc>
                <a:spcPct val="107000"/>
              </a:lnSpc>
              <a:spcAft>
                <a:spcPts val="800"/>
              </a:spcAft>
            </a:pPr>
            <a:r>
              <a:rPr lang="en-US" sz="2300" kern="100" dirty="0">
                <a:effectLst/>
                <a:ea typeface="Aptos" panose="020B0004020202020204" pitchFamily="34" charset="0"/>
                <a:cs typeface="Times New Roman" panose="02020603050405020304" pitchFamily="18" charset="0"/>
              </a:rPr>
              <a:t>        Initialize sum = 0.</a:t>
            </a:r>
          </a:p>
          <a:p>
            <a:pPr marL="0" marR="0">
              <a:lnSpc>
                <a:spcPct val="107000"/>
              </a:lnSpc>
              <a:spcAft>
                <a:spcPts val="800"/>
              </a:spcAft>
            </a:pPr>
            <a:r>
              <a:rPr lang="en-US" sz="2300" kern="100" dirty="0">
                <a:effectLst/>
                <a:ea typeface="Aptos" panose="020B0004020202020204" pitchFamily="34" charset="0"/>
                <a:cs typeface="Times New Roman" panose="02020603050405020304" pitchFamily="18" charset="0"/>
              </a:rPr>
              <a:t>             For each </a:t>
            </a:r>
            <a:r>
              <a:rPr lang="en-US" sz="2300" kern="100" dirty="0" err="1">
                <a:effectLst/>
                <a:ea typeface="Aptos" panose="020B0004020202020204" pitchFamily="34" charset="0"/>
                <a:cs typeface="Times New Roman" panose="02020603050405020304" pitchFamily="18" charset="0"/>
              </a:rPr>
              <a:t>firstPip</a:t>
            </a:r>
            <a:r>
              <a:rPr lang="en-US" sz="2300" kern="100" dirty="0">
                <a:effectLst/>
                <a:ea typeface="Aptos" panose="020B0004020202020204" pitchFamily="34" charset="0"/>
                <a:cs typeface="Times New Roman" panose="02020603050405020304" pitchFamily="18" charset="0"/>
              </a:rPr>
              <a:t> from low to high:</a:t>
            </a:r>
          </a:p>
          <a:p>
            <a:pPr marL="457200" marR="0">
              <a:lnSpc>
                <a:spcPct val="107000"/>
              </a:lnSpc>
              <a:spcAft>
                <a:spcPts val="800"/>
              </a:spcAft>
            </a:pPr>
            <a:r>
              <a:rPr lang="en-US" sz="2300" kern="100" dirty="0">
                <a:effectLst/>
                <a:ea typeface="Aptos" panose="020B0004020202020204" pitchFamily="34" charset="0"/>
                <a:cs typeface="Times New Roman" panose="02020603050405020304" pitchFamily="18" charset="0"/>
              </a:rPr>
              <a:t>Add the result of recursively calling recursive_dice_v2 for sides - 1 and pips - </a:t>
            </a:r>
            <a:r>
              <a:rPr lang="en-US" sz="2300" kern="100" dirty="0" err="1">
                <a:effectLst/>
                <a:ea typeface="Aptos" panose="020B0004020202020204" pitchFamily="34" charset="0"/>
                <a:cs typeface="Times New Roman" panose="02020603050405020304" pitchFamily="18" charset="0"/>
              </a:rPr>
              <a:t>firstPip</a:t>
            </a:r>
            <a:r>
              <a:rPr lang="en-US" sz="2300" kern="100" dirty="0">
                <a:effectLst/>
                <a:ea typeface="Aptos" panose="020B0004020202020204" pitchFamily="34" charset="0"/>
                <a:cs typeface="Times New Roman" panose="02020603050405020304" pitchFamily="18" charset="0"/>
              </a:rPr>
              <a:t> with </a:t>
            </a:r>
            <a:r>
              <a:rPr lang="en-US" sz="2300" kern="100" dirty="0" err="1">
                <a:effectLst/>
                <a:ea typeface="Aptos" panose="020B0004020202020204" pitchFamily="34" charset="0"/>
                <a:cs typeface="Times New Roman" panose="02020603050405020304" pitchFamily="18" charset="0"/>
              </a:rPr>
              <a:t>firstPip</a:t>
            </a:r>
            <a:r>
              <a:rPr lang="en-US" sz="2300" kern="100" dirty="0">
                <a:effectLst/>
                <a:ea typeface="Aptos" panose="020B0004020202020204" pitchFamily="34" charset="0"/>
                <a:cs typeface="Times New Roman" panose="02020603050405020304" pitchFamily="18" charset="0"/>
              </a:rPr>
              <a:t> as </a:t>
            </a:r>
            <a:r>
              <a:rPr lang="en-US" sz="2300" kern="100" dirty="0" err="1">
                <a:effectLst/>
                <a:ea typeface="Aptos" panose="020B0004020202020204" pitchFamily="34" charset="0"/>
                <a:cs typeface="Times New Roman" panose="02020603050405020304" pitchFamily="18" charset="0"/>
              </a:rPr>
              <a:t>previousPip</a:t>
            </a:r>
            <a:r>
              <a:rPr lang="en-US" sz="2300" kern="100" dirty="0">
                <a:effectLst/>
                <a:ea typeface="Aptos" panose="020B0004020202020204" pitchFamily="34" charset="0"/>
                <a:cs typeface="Times New Roman" panose="02020603050405020304" pitchFamily="18" charset="0"/>
              </a:rPr>
              <a:t> to sum.</a:t>
            </a:r>
          </a:p>
          <a:p>
            <a:pPr marL="0" marR="0">
              <a:lnSpc>
                <a:spcPct val="107000"/>
              </a:lnSpc>
              <a:spcAft>
                <a:spcPts val="800"/>
              </a:spcAft>
            </a:pPr>
            <a:r>
              <a:rPr lang="en-US" sz="2300" kern="100" dirty="0">
                <a:effectLst/>
                <a:ea typeface="Aptos" panose="020B0004020202020204" pitchFamily="34" charset="0"/>
                <a:cs typeface="Times New Roman" panose="02020603050405020304" pitchFamily="18" charset="0"/>
              </a:rPr>
              <a:t>Return sum.</a:t>
            </a:r>
          </a:p>
          <a:p>
            <a:pPr marL="0" marR="0">
              <a:lnSpc>
                <a:spcPct val="107000"/>
              </a:lnSpc>
              <a:spcAft>
                <a:spcPts val="800"/>
              </a:spcAft>
            </a:pPr>
            <a:endParaRPr lang="en-US" sz="2200"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42" name="Picture 6" descr="Mario Party | Nintendo 64 | Games | Nintendo">
            <a:extLst>
              <a:ext uri="{FF2B5EF4-FFF2-40B4-BE49-F238E27FC236}">
                <a16:creationId xmlns:a16="http://schemas.microsoft.com/office/drawing/2014/main" id="{376CFEFA-32CD-F8B8-9127-378483F74970}"/>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928500" y="20502877"/>
            <a:ext cx="4594356" cy="229717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43" name="Picture 4" descr="Mino Dice">
            <a:extLst>
              <a:ext uri="{FF2B5EF4-FFF2-40B4-BE49-F238E27FC236}">
                <a16:creationId xmlns:a16="http://schemas.microsoft.com/office/drawing/2014/main" id="{30C98A81-7DB9-7532-1D95-E4F83C3638C9}"/>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0972800" y="21596344"/>
            <a:ext cx="3023117" cy="4293429"/>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46" name="Picture 45">
            <a:extLst>
              <a:ext uri="{FF2B5EF4-FFF2-40B4-BE49-F238E27FC236}">
                <a16:creationId xmlns:a16="http://schemas.microsoft.com/office/drawing/2014/main" id="{8E9BE4E6-6544-131B-9868-AFE18009F68E}"/>
              </a:ext>
            </a:extLst>
          </p:cNvPr>
          <p:cNvPicPr>
            <a:picLocks noChangeAspect="1"/>
          </p:cNvPicPr>
          <p:nvPr/>
        </p:nvPicPr>
        <p:blipFill>
          <a:blip r:embed="rId12"/>
          <a:stretch>
            <a:fillRect/>
          </a:stretch>
        </p:blipFill>
        <p:spPr>
          <a:xfrm>
            <a:off x="29446568" y="14237701"/>
            <a:ext cx="6419187" cy="3232723"/>
          </a:xfrm>
          <a:prstGeom prst="rect">
            <a:avLst/>
          </a:prstGeom>
        </p:spPr>
      </p:pic>
      <p:pic>
        <p:nvPicPr>
          <p:cNvPr id="48" name="Picture 47">
            <a:extLst>
              <a:ext uri="{FF2B5EF4-FFF2-40B4-BE49-F238E27FC236}">
                <a16:creationId xmlns:a16="http://schemas.microsoft.com/office/drawing/2014/main" id="{0DB81FDE-E37D-F7B9-DAF1-B3CDF09B60DD}"/>
              </a:ext>
            </a:extLst>
          </p:cNvPr>
          <p:cNvPicPr>
            <a:picLocks noChangeAspect="1"/>
          </p:cNvPicPr>
          <p:nvPr/>
        </p:nvPicPr>
        <p:blipFill>
          <a:blip r:embed="rId13"/>
          <a:stretch>
            <a:fillRect/>
          </a:stretch>
        </p:blipFill>
        <p:spPr>
          <a:xfrm>
            <a:off x="35665547" y="14151501"/>
            <a:ext cx="6244366" cy="3471587"/>
          </a:xfrm>
          <a:prstGeom prst="rect">
            <a:avLst/>
          </a:prstGeom>
        </p:spPr>
      </p:pic>
      <p:pic>
        <p:nvPicPr>
          <p:cNvPr id="50" name="Picture 49">
            <a:extLst>
              <a:ext uri="{FF2B5EF4-FFF2-40B4-BE49-F238E27FC236}">
                <a16:creationId xmlns:a16="http://schemas.microsoft.com/office/drawing/2014/main" id="{5A2E12AB-0BF9-AB20-D395-652B88526CAA}"/>
              </a:ext>
            </a:extLst>
          </p:cNvPr>
          <p:cNvPicPr>
            <a:picLocks noChangeAspect="1"/>
          </p:cNvPicPr>
          <p:nvPr/>
        </p:nvPicPr>
        <p:blipFill>
          <a:blip r:embed="rId14"/>
          <a:srcRect l="4918"/>
          <a:stretch/>
        </p:blipFill>
        <p:spPr>
          <a:xfrm>
            <a:off x="29313532" y="7817443"/>
            <a:ext cx="5959945" cy="6377579"/>
          </a:xfrm>
          <a:prstGeom prst="rect">
            <a:avLst/>
          </a:prstGeom>
        </p:spPr>
      </p:pic>
      <p:pic>
        <p:nvPicPr>
          <p:cNvPr id="52" name="Picture 51">
            <a:extLst>
              <a:ext uri="{FF2B5EF4-FFF2-40B4-BE49-F238E27FC236}">
                <a16:creationId xmlns:a16="http://schemas.microsoft.com/office/drawing/2014/main" id="{85D31E1B-CE7F-AB5A-83B8-BE2A1EDA1A11}"/>
              </a:ext>
            </a:extLst>
          </p:cNvPr>
          <p:cNvPicPr>
            <a:picLocks noChangeAspect="1"/>
          </p:cNvPicPr>
          <p:nvPr/>
        </p:nvPicPr>
        <p:blipFill>
          <a:blip r:embed="rId15"/>
          <a:stretch>
            <a:fillRect/>
          </a:stretch>
        </p:blipFill>
        <p:spPr>
          <a:xfrm>
            <a:off x="35690070" y="7816599"/>
            <a:ext cx="5600984" cy="6189261"/>
          </a:xfrm>
          <a:prstGeom prst="rect">
            <a:avLst/>
          </a:prstGeom>
        </p:spPr>
      </p:pic>
      <p:pic>
        <p:nvPicPr>
          <p:cNvPr id="56" name="Picture 55">
            <a:extLst>
              <a:ext uri="{FF2B5EF4-FFF2-40B4-BE49-F238E27FC236}">
                <a16:creationId xmlns:a16="http://schemas.microsoft.com/office/drawing/2014/main" id="{E579240B-F598-D896-6B39-753D1AEF61B2}"/>
              </a:ext>
            </a:extLst>
          </p:cNvPr>
          <p:cNvPicPr>
            <a:picLocks noChangeAspect="1"/>
          </p:cNvPicPr>
          <p:nvPr/>
        </p:nvPicPr>
        <p:blipFill>
          <a:blip r:embed="rId16"/>
          <a:stretch>
            <a:fillRect/>
          </a:stretch>
        </p:blipFill>
        <p:spPr>
          <a:xfrm rot="16200000">
            <a:off x="35003255" y="10967249"/>
            <a:ext cx="799744" cy="201243"/>
          </a:xfrm>
          <a:prstGeom prst="rect">
            <a:avLst/>
          </a:prstGeom>
        </p:spPr>
      </p:pic>
      <p:pic>
        <p:nvPicPr>
          <p:cNvPr id="57" name="Picture 56">
            <a:extLst>
              <a:ext uri="{FF2B5EF4-FFF2-40B4-BE49-F238E27FC236}">
                <a16:creationId xmlns:a16="http://schemas.microsoft.com/office/drawing/2014/main" id="{730CD299-C780-F401-06BF-48AB93FAF370}"/>
              </a:ext>
            </a:extLst>
          </p:cNvPr>
          <p:cNvPicPr>
            <a:picLocks noChangeAspect="1"/>
          </p:cNvPicPr>
          <p:nvPr/>
        </p:nvPicPr>
        <p:blipFill>
          <a:blip r:embed="rId16"/>
          <a:stretch>
            <a:fillRect/>
          </a:stretch>
        </p:blipFill>
        <p:spPr>
          <a:xfrm rot="16200000">
            <a:off x="40959162" y="10770623"/>
            <a:ext cx="799744" cy="201243"/>
          </a:xfrm>
          <a:prstGeom prst="rect">
            <a:avLst/>
          </a:prstGeom>
        </p:spPr>
      </p:pic>
    </p:spTree>
    <p:extLst>
      <p:ext uri="{BB962C8B-B14F-4D97-AF65-F5344CB8AC3E}">
        <p14:creationId xmlns:p14="http://schemas.microsoft.com/office/powerpoint/2010/main" val="22512518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29837</TotalTime>
  <Words>1324</Words>
  <Application>Microsoft Office PowerPoint</Application>
  <PresentationFormat>Custom</PresentationFormat>
  <Paragraphs>127</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Aptos</vt:lpstr>
      <vt:lpstr>Arial</vt:lpstr>
      <vt:lpstr>Calibri</vt:lpstr>
      <vt:lpstr>Symbol</vt:lpstr>
      <vt:lpstr>Office Theme</vt:lpstr>
      <vt:lpstr>PowerPoint Presentation</vt:lpstr>
    </vt:vector>
  </TitlesOfParts>
  <Company>Genigraphics LLC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Genigraphics Research Poster Template 36x48</dc:title>
  <dc:creator>Jay Larson</dc:creator>
  <dc:description>Quality poster printing
www.genigraphics.com
1-800-790-4001</dc:description>
  <cp:lastModifiedBy>Mary Heeren</cp:lastModifiedBy>
  <cp:revision>109</cp:revision>
  <cp:lastPrinted>2017-11-03T00:56:36Z</cp:lastPrinted>
  <dcterms:created xsi:type="dcterms:W3CDTF">2013-02-10T21:14:48Z</dcterms:created>
  <dcterms:modified xsi:type="dcterms:W3CDTF">2025-02-17T16:56:22Z</dcterms:modified>
</cp:coreProperties>
</file>

<file path=docProps/thumbnail.jpeg>
</file>